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363" r:id="rId2"/>
    <p:sldId id="257" r:id="rId3"/>
    <p:sldId id="391" r:id="rId4"/>
    <p:sldId id="390" r:id="rId5"/>
    <p:sldId id="265" r:id="rId6"/>
    <p:sldId id="375" r:id="rId7"/>
    <p:sldId id="376" r:id="rId8"/>
    <p:sldId id="377" r:id="rId9"/>
    <p:sldId id="378" r:id="rId10"/>
    <p:sldId id="266" r:id="rId11"/>
    <p:sldId id="379" r:id="rId12"/>
    <p:sldId id="380" r:id="rId13"/>
    <p:sldId id="399" r:id="rId14"/>
    <p:sldId id="381" r:id="rId15"/>
    <p:sldId id="382" r:id="rId16"/>
    <p:sldId id="383" r:id="rId17"/>
    <p:sldId id="402" r:id="rId18"/>
    <p:sldId id="333" r:id="rId19"/>
    <p:sldId id="384" r:id="rId20"/>
    <p:sldId id="404" r:id="rId21"/>
    <p:sldId id="403" r:id="rId22"/>
    <p:sldId id="385" r:id="rId23"/>
    <p:sldId id="386" r:id="rId24"/>
    <p:sldId id="396" r:id="rId25"/>
    <p:sldId id="387" r:id="rId26"/>
    <p:sldId id="388" r:id="rId27"/>
    <p:sldId id="389" r:id="rId28"/>
    <p:sldId id="392" r:id="rId29"/>
    <p:sldId id="393" r:id="rId30"/>
    <p:sldId id="394" r:id="rId31"/>
    <p:sldId id="395" r:id="rId32"/>
    <p:sldId id="405" r:id="rId33"/>
    <p:sldId id="406" r:id="rId34"/>
    <p:sldId id="407" r:id="rId35"/>
    <p:sldId id="408" r:id="rId36"/>
    <p:sldId id="409" r:id="rId37"/>
    <p:sldId id="410" r:id="rId38"/>
    <p:sldId id="411" r:id="rId39"/>
    <p:sldId id="342" r:id="rId4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9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D1488-C558-45E6-A320-6759897FCF2E}" type="datetimeFigureOut">
              <a:rPr lang="tr-TR" smtClean="0"/>
              <a:t>3.04.2018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5F214-ED51-43CC-A878-A876C8B5C6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3231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859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0974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592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607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436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6014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3241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537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3.04.2018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825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455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983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3.04.2018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638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2049" name="Resim 13" descr="AB_tr_en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63" y="44625"/>
            <a:ext cx="1695475" cy="76697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6754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 Proje Avrupa Birliği ve Türkiye Cumhuriyeti tarafından finanse edilmektedir.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Resim" descr="E:\LOGO\BELEDIYE_LOGO\k.bld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237312"/>
            <a:ext cx="1037084" cy="33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Resim" descr="E:\İKLİM DEĞİŞİKLİĞİ\AB İKLİM DEĞİŞİKLİĞİ EYLEM PLANI PROJE\görünürlük\logolar\CFCU_Logo_TR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21288"/>
            <a:ext cx="936104" cy="67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Resim" descr="E:\İKLİM DEĞİŞİKLİĞİ\AB İKLİM DEĞİŞİKLİĞİ EYLEM PLANI PROJE\görünürlük\logolar\Çevre ve Şehircilik bakanlığı.p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6093296"/>
            <a:ext cx="936104" cy="57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Resim" descr="E:\İKLİM DEĞİŞİKLİĞİ\AB İKLİM DEĞİŞİKLİĞİ EYLEM PLANI PROJE\görünürlük\logolar\Türkiye Avrupa Vakfı-TAV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609329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İKLİM DEĞİŞİKLİĞİ\AB İKLİM DEĞİŞİKLİĞİ EYLEM PLANI PROJE\Görünürlük\logolar\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9443" y="6021288"/>
            <a:ext cx="762397" cy="661882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1872207"/>
          </a:xfrm>
        </p:spPr>
        <p:txBody>
          <a:bodyPr>
            <a:normAutofit/>
          </a:bodyPr>
          <a:lstStyle/>
          <a:p>
            <a:r>
              <a:rPr lang="en-US" b="1" dirty="0" err="1"/>
              <a:t>Kadıköy</a:t>
            </a:r>
            <a:r>
              <a:rPr lang="en-US" b="1" dirty="0"/>
              <a:t> </a:t>
            </a:r>
            <a:r>
              <a:rPr lang="en-US" b="1" dirty="0" err="1"/>
              <a:t>Belediyesi</a:t>
            </a:r>
            <a:r>
              <a:rPr lang="en-US" b="1" dirty="0"/>
              <a:t> </a:t>
            </a:r>
            <a:r>
              <a:rPr lang="en-US" b="1" dirty="0" err="1"/>
              <a:t>Bütüncül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 smtClean="0"/>
              <a:t>Katılımcı</a:t>
            </a:r>
            <a:r>
              <a:rPr lang="en-US" b="1" dirty="0" smtClean="0"/>
              <a:t> </a:t>
            </a:r>
            <a:r>
              <a:rPr lang="en-US" b="1" dirty="0" err="1"/>
              <a:t>İklim</a:t>
            </a:r>
            <a:r>
              <a:rPr lang="en-US" b="1" dirty="0"/>
              <a:t> </a:t>
            </a:r>
            <a:r>
              <a:rPr lang="en-US" b="1" dirty="0" err="1"/>
              <a:t>Eylemi</a:t>
            </a:r>
            <a:r>
              <a:rPr lang="en-US" b="1" dirty="0"/>
              <a:t> </a:t>
            </a:r>
            <a:r>
              <a:rPr lang="en-US" b="1" dirty="0" err="1"/>
              <a:t>Projesi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2952328"/>
          </a:xfrm>
        </p:spPr>
        <p:txBody>
          <a:bodyPr>
            <a:normAutofit/>
          </a:bodyPr>
          <a:lstStyle/>
          <a:p>
            <a:r>
              <a:rPr lang="en-US" sz="2600" b="1" dirty="0" err="1">
                <a:solidFill>
                  <a:schemeClr val="accent1"/>
                </a:solidFill>
              </a:rPr>
              <a:t>İklim</a:t>
            </a:r>
            <a:r>
              <a:rPr lang="en-US" sz="2600" b="1" dirty="0">
                <a:solidFill>
                  <a:schemeClr val="accent1"/>
                </a:solidFill>
              </a:rPr>
              <a:t> </a:t>
            </a:r>
            <a:r>
              <a:rPr lang="en-US" sz="2600" b="1" dirty="0" err="1">
                <a:solidFill>
                  <a:schemeClr val="accent1"/>
                </a:solidFill>
              </a:rPr>
              <a:t>Elçileri</a:t>
            </a:r>
            <a:r>
              <a:rPr lang="en-US" sz="2600" b="1" dirty="0">
                <a:solidFill>
                  <a:schemeClr val="accent1"/>
                </a:solidFill>
              </a:rPr>
              <a:t> </a:t>
            </a:r>
            <a:r>
              <a:rPr lang="en-US" sz="2600" b="1" dirty="0" err="1">
                <a:solidFill>
                  <a:schemeClr val="accent1"/>
                </a:solidFill>
              </a:rPr>
              <a:t>Danışma</a:t>
            </a:r>
            <a:r>
              <a:rPr lang="en-US" sz="2600" b="1" dirty="0">
                <a:solidFill>
                  <a:schemeClr val="accent1"/>
                </a:solidFill>
              </a:rPr>
              <a:t> </a:t>
            </a:r>
            <a:r>
              <a:rPr lang="en-US" sz="2600" b="1" dirty="0" err="1">
                <a:solidFill>
                  <a:schemeClr val="accent1"/>
                </a:solidFill>
              </a:rPr>
              <a:t>Toplantısı</a:t>
            </a:r>
            <a:r>
              <a:rPr lang="en-US" sz="2600" b="1" dirty="0">
                <a:solidFill>
                  <a:schemeClr val="accent1"/>
                </a:solidFill>
              </a:rPr>
              <a:t> </a:t>
            </a:r>
            <a:r>
              <a:rPr lang="en-US" sz="2600" b="1" dirty="0" err="1">
                <a:solidFill>
                  <a:schemeClr val="accent1"/>
                </a:solidFill>
              </a:rPr>
              <a:t>Programı</a:t>
            </a:r>
            <a:endParaRPr lang="en-US" sz="2600" b="1" dirty="0">
              <a:solidFill>
                <a:schemeClr val="accent1"/>
              </a:solidFill>
            </a:endParaRPr>
          </a:p>
          <a:p>
            <a:r>
              <a:rPr lang="en-US" sz="2600" b="1" dirty="0">
                <a:solidFill>
                  <a:schemeClr val="accent1"/>
                </a:solidFill>
              </a:rPr>
              <a:t>01 Nisan </a:t>
            </a:r>
            <a:r>
              <a:rPr lang="en-US" sz="2600" b="1" dirty="0" smtClean="0">
                <a:solidFill>
                  <a:schemeClr val="accent1"/>
                </a:solidFill>
              </a:rPr>
              <a:t>2018</a:t>
            </a:r>
          </a:p>
          <a:p>
            <a:r>
              <a:rPr lang="en-US" sz="2600" b="1" dirty="0" err="1" smtClean="0">
                <a:solidFill>
                  <a:schemeClr val="accent1"/>
                </a:solidFill>
              </a:rPr>
              <a:t>İklim</a:t>
            </a:r>
            <a:r>
              <a:rPr lang="en-US" sz="2600" b="1" dirty="0" smtClean="0">
                <a:solidFill>
                  <a:schemeClr val="accent1"/>
                </a:solidFill>
              </a:rPr>
              <a:t> </a:t>
            </a:r>
            <a:r>
              <a:rPr lang="en-US" sz="2600" b="1" dirty="0" err="1" smtClean="0">
                <a:solidFill>
                  <a:schemeClr val="accent1"/>
                </a:solidFill>
              </a:rPr>
              <a:t>Değişikliğinin</a:t>
            </a:r>
            <a:r>
              <a:rPr lang="en-US" sz="2600" b="1" dirty="0" smtClean="0">
                <a:solidFill>
                  <a:schemeClr val="accent1"/>
                </a:solidFill>
              </a:rPr>
              <a:t> </a:t>
            </a:r>
            <a:r>
              <a:rPr lang="en-US" sz="2600" b="1" dirty="0" err="1" smtClean="0">
                <a:solidFill>
                  <a:schemeClr val="accent1"/>
                </a:solidFill>
              </a:rPr>
              <a:t>Bilimsel</a:t>
            </a:r>
            <a:r>
              <a:rPr lang="en-US" sz="2600" b="1" dirty="0" smtClean="0">
                <a:solidFill>
                  <a:schemeClr val="accent1"/>
                </a:solidFill>
              </a:rPr>
              <a:t> </a:t>
            </a:r>
            <a:r>
              <a:rPr lang="en-US" sz="2600" b="1" dirty="0" err="1" smtClean="0">
                <a:solidFill>
                  <a:schemeClr val="accent1"/>
                </a:solidFill>
              </a:rPr>
              <a:t>Arka</a:t>
            </a:r>
            <a:r>
              <a:rPr lang="en-US" sz="2600" b="1" dirty="0" smtClean="0">
                <a:solidFill>
                  <a:schemeClr val="accent1"/>
                </a:solidFill>
              </a:rPr>
              <a:t> </a:t>
            </a:r>
            <a:r>
              <a:rPr lang="en-US" sz="2600" b="1" smtClean="0">
                <a:solidFill>
                  <a:schemeClr val="accent1"/>
                </a:solidFill>
              </a:rPr>
              <a:t>Planı</a:t>
            </a:r>
            <a:endParaRPr lang="en-US" sz="2600" b="1" dirty="0">
              <a:solidFill>
                <a:schemeClr val="accent1"/>
              </a:solidFill>
            </a:endParaRPr>
          </a:p>
          <a:p>
            <a:r>
              <a:rPr lang="en-US" sz="2600" dirty="0" err="1" smtClean="0"/>
              <a:t>Yrd.Doç.Dr</a:t>
            </a:r>
            <a:r>
              <a:rPr lang="en-US" sz="2600" dirty="0" smtClean="0"/>
              <a:t>. </a:t>
            </a:r>
            <a:r>
              <a:rPr lang="en-US" sz="2600" dirty="0" err="1" smtClean="0"/>
              <a:t>Barış</a:t>
            </a:r>
            <a:r>
              <a:rPr lang="en-US" sz="2600" dirty="0" smtClean="0"/>
              <a:t> </a:t>
            </a:r>
            <a:r>
              <a:rPr lang="en-US" sz="2600" dirty="0" err="1" smtClean="0"/>
              <a:t>Gençer</a:t>
            </a:r>
            <a:r>
              <a:rPr lang="en-US" sz="2600" dirty="0" smtClean="0"/>
              <a:t> </a:t>
            </a:r>
            <a:r>
              <a:rPr lang="en-US" sz="2600" dirty="0" err="1" smtClean="0"/>
              <a:t>Baykan</a:t>
            </a:r>
            <a:endParaRPr lang="en-US" sz="2600" dirty="0" smtClean="0"/>
          </a:p>
          <a:p>
            <a:r>
              <a:rPr lang="en-US" sz="2600" dirty="0" err="1" smtClean="0"/>
              <a:t>Yeditepe</a:t>
            </a:r>
            <a:r>
              <a:rPr lang="en-US" sz="2600" dirty="0" smtClean="0"/>
              <a:t> </a:t>
            </a:r>
            <a:r>
              <a:rPr lang="en-US" sz="2600" dirty="0" err="1" smtClean="0"/>
              <a:t>Üniversitesi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5066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En Sıcak Yazlar</a:t>
            </a: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97" y="1196752"/>
            <a:ext cx="7734873" cy="5040559"/>
          </a:xfrm>
        </p:spPr>
      </p:pic>
    </p:spTree>
    <p:extLst>
      <p:ext uri="{BB962C8B-B14F-4D97-AF65-F5344CB8AC3E}">
        <p14:creationId xmlns:p14="http://schemas.microsoft.com/office/powerpoint/2010/main" val="2591751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Yeryüzü sıcaklıkları Mevsimsel Döngü</a:t>
            </a:r>
            <a:endParaRPr lang="tr-TR" dirty="0"/>
          </a:p>
        </p:txBody>
      </p:sp>
      <p:pic>
        <p:nvPicPr>
          <p:cNvPr id="2" name="Picture 1" descr="Ekran Resmi 2018-03-31 23.40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97439"/>
            <a:ext cx="7747000" cy="876300"/>
          </a:xfrm>
          <a:prstGeom prst="rect">
            <a:avLst/>
          </a:prstGeom>
        </p:spPr>
      </p:pic>
      <p:pic>
        <p:nvPicPr>
          <p:cNvPr id="5" name="Resim 13" descr="AB_tr_en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6632"/>
            <a:ext cx="1695475" cy="766974"/>
          </a:xfrm>
          <a:prstGeom prst="rect">
            <a:avLst/>
          </a:prstGeom>
          <a:noFill/>
        </p:spPr>
      </p:pic>
      <p:pic>
        <p:nvPicPr>
          <p:cNvPr id="8" name="Content Placeholder 3" descr="1306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78" r="-129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4273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Kuzey Kutbu Deniz Buzları Hacmi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2" name="Picture 1" descr="Ekran Resmi 2018-03-31 23.40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97439"/>
            <a:ext cx="7747000" cy="876300"/>
          </a:xfrm>
          <a:prstGeom prst="rect">
            <a:avLst/>
          </a:prstGeom>
        </p:spPr>
      </p:pic>
      <p:pic>
        <p:nvPicPr>
          <p:cNvPr id="5" name="Resim 13" descr="AB_tr_en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6632"/>
            <a:ext cx="1695475" cy="766974"/>
          </a:xfrm>
          <a:prstGeom prst="rect">
            <a:avLst/>
          </a:prstGeom>
          <a:noFill/>
        </p:spPr>
      </p:pic>
      <p:pic>
        <p:nvPicPr>
          <p:cNvPr id="7" name="Content Placeholder 3" descr="Ekran Resmi 2018-03-06 01.57.13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83" r="-101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4616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Kuzey Kutbu Deniz Buzları Hacmi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2" name="Picture 1" descr="Ekran Resmi 2018-03-31 23.40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97439"/>
            <a:ext cx="7747000" cy="876300"/>
          </a:xfrm>
          <a:prstGeom prst="rect">
            <a:avLst/>
          </a:prstGeom>
        </p:spPr>
      </p:pic>
      <p:pic>
        <p:nvPicPr>
          <p:cNvPr id="5" name="Resim 13" descr="AB_tr_en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6632"/>
            <a:ext cx="1695475" cy="766974"/>
          </a:xfrm>
          <a:prstGeom prst="rect">
            <a:avLst/>
          </a:prstGeom>
          <a:noFill/>
        </p:spPr>
      </p:pic>
      <p:pic>
        <p:nvPicPr>
          <p:cNvPr id="8" name="Content Placeholder 4" descr="arctic climate change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0" r="-10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0433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Sera Gazları</a:t>
            </a:r>
            <a:endParaRPr lang="tr-TR" dirty="0"/>
          </a:p>
        </p:txBody>
      </p:sp>
      <p:pic>
        <p:nvPicPr>
          <p:cNvPr id="2" name="Picture 1" descr="Ekran Resmi 2018-03-31 23.40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97439"/>
            <a:ext cx="7747000" cy="876300"/>
          </a:xfrm>
          <a:prstGeom prst="rect">
            <a:avLst/>
          </a:prstGeom>
        </p:spPr>
      </p:pic>
      <p:pic>
        <p:nvPicPr>
          <p:cNvPr id="5" name="Resim 13" descr="AB_tr_en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6632"/>
            <a:ext cx="1695475" cy="766974"/>
          </a:xfrm>
          <a:prstGeom prst="rect">
            <a:avLst/>
          </a:prstGeom>
          <a:noFill/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1415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pic>
        <p:nvPicPr>
          <p:cNvPr id="2" name="Picture 1" descr="Ekran Resmi 2018-03-31 23.40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97439"/>
            <a:ext cx="7747000" cy="876300"/>
          </a:xfrm>
          <a:prstGeom prst="rect">
            <a:avLst/>
          </a:prstGeom>
        </p:spPr>
      </p:pic>
      <p:pic>
        <p:nvPicPr>
          <p:cNvPr id="5" name="Resim 13" descr="AB_tr_en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6632"/>
            <a:ext cx="1695475" cy="766974"/>
          </a:xfrm>
          <a:prstGeom prst="rect">
            <a:avLst/>
          </a:prstGeom>
          <a:noFill/>
        </p:spPr>
      </p:pic>
      <p:pic>
        <p:nvPicPr>
          <p:cNvPr id="7" name="Content Placeholder 4" descr="GHG pasta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339" r="-343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8072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İklim Değişikliğinin Etkileri</a:t>
            </a:r>
            <a:endParaRPr lang="tr-TR" dirty="0"/>
          </a:p>
        </p:txBody>
      </p:sp>
      <p:pic>
        <p:nvPicPr>
          <p:cNvPr id="2" name="Picture 1" descr="Ekran Resmi 2018-03-31 23.40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97439"/>
            <a:ext cx="7747000" cy="876300"/>
          </a:xfrm>
          <a:prstGeom prst="rect">
            <a:avLst/>
          </a:prstGeom>
        </p:spPr>
      </p:pic>
      <p:pic>
        <p:nvPicPr>
          <p:cNvPr id="5" name="Resim 13" descr="AB_tr_en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6632"/>
            <a:ext cx="1695475" cy="766974"/>
          </a:xfrm>
          <a:prstGeom prst="rect">
            <a:avLst/>
          </a:prstGeom>
          <a:noFill/>
        </p:spPr>
      </p:pic>
      <p:pic>
        <p:nvPicPr>
          <p:cNvPr id="8" name="Content Placeholder 3" descr="Etki 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59" r="-79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374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Autofit/>
          </a:bodyPr>
          <a:lstStyle/>
          <a:p>
            <a:r>
              <a:rPr lang="tr-TR" sz="3000" dirty="0" smtClean="0"/>
              <a:t>İklim Değişikliğinin İnsan Sağlığına Etkileri</a:t>
            </a:r>
            <a:endParaRPr lang="tr-TR" sz="3000" dirty="0"/>
          </a:p>
        </p:txBody>
      </p:sp>
      <p:pic>
        <p:nvPicPr>
          <p:cNvPr id="2" name="Picture 1" descr="Ekran Resmi 2018-03-31 23.40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97439"/>
            <a:ext cx="7747000" cy="876300"/>
          </a:xfrm>
          <a:prstGeom prst="rect">
            <a:avLst/>
          </a:prstGeom>
        </p:spPr>
      </p:pic>
      <p:pic>
        <p:nvPicPr>
          <p:cNvPr id="5" name="Resim 13" descr="AB_tr_en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6632"/>
            <a:ext cx="1695475" cy="766974"/>
          </a:xfrm>
          <a:prstGeom prst="rect">
            <a:avLst/>
          </a:prstGeom>
          <a:noFill/>
        </p:spPr>
      </p:pic>
      <p:pic>
        <p:nvPicPr>
          <p:cNvPr id="7" name="Content Placeholder 3" descr="Sağlık 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2225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cean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r="45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155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pic>
        <p:nvPicPr>
          <p:cNvPr id="2" name="Picture 1" descr="Ekran Resmi 2018-03-31 23.40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97439"/>
            <a:ext cx="7747000" cy="876300"/>
          </a:xfrm>
          <a:prstGeom prst="rect">
            <a:avLst/>
          </a:prstGeom>
        </p:spPr>
      </p:pic>
      <p:pic>
        <p:nvPicPr>
          <p:cNvPr id="5" name="Resim 13" descr="AB_tr_en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6632"/>
            <a:ext cx="1695475" cy="766974"/>
          </a:xfrm>
          <a:prstGeom prst="rect">
            <a:avLst/>
          </a:prstGeom>
          <a:noFill/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46" r="-178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4341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İklim Değişikliği Tanım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Resim 13" descr="AB_tr_en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63" y="44625"/>
            <a:ext cx="1695475" cy="766974"/>
          </a:xfrm>
          <a:prstGeom prst="rect">
            <a:avLst/>
          </a:prstGeom>
          <a:noFill/>
        </p:spPr>
      </p:pic>
      <p:pic>
        <p:nvPicPr>
          <p:cNvPr id="3" name="Picture 2" descr="Ekran Resmi 2018-03-31 23.40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981700"/>
            <a:ext cx="7747000" cy="8763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İklim</a:t>
            </a:r>
            <a:r>
              <a:rPr lang="en-US" dirty="0"/>
              <a:t> </a:t>
            </a:r>
            <a:r>
              <a:rPr lang="en-US" dirty="0" err="1"/>
              <a:t>değişikliği</a:t>
            </a:r>
            <a:r>
              <a:rPr lang="en-US" dirty="0"/>
              <a:t>, “</a:t>
            </a:r>
            <a:r>
              <a:rPr lang="en-US" dirty="0" err="1"/>
              <a:t>Karşılaştırılabilir</a:t>
            </a:r>
            <a:r>
              <a:rPr lang="en-US" dirty="0"/>
              <a:t> </a:t>
            </a:r>
            <a:r>
              <a:rPr lang="en-US" dirty="0" err="1"/>
              <a:t>zaman</a:t>
            </a:r>
            <a:r>
              <a:rPr lang="en-US" dirty="0"/>
              <a:t> </a:t>
            </a:r>
            <a:r>
              <a:rPr lang="en-US" dirty="0" err="1"/>
              <a:t>dilimlerinde</a:t>
            </a:r>
            <a:r>
              <a:rPr lang="en-US" dirty="0"/>
              <a:t> </a:t>
            </a:r>
            <a:r>
              <a:rPr lang="en-US" dirty="0" err="1"/>
              <a:t>gözlenen</a:t>
            </a:r>
            <a:r>
              <a:rPr lang="en-US" dirty="0"/>
              <a:t> </a:t>
            </a:r>
            <a:r>
              <a:rPr lang="en-US" dirty="0" err="1"/>
              <a:t>doğal</a:t>
            </a:r>
            <a:r>
              <a:rPr lang="en-US" dirty="0"/>
              <a:t> </a:t>
            </a:r>
            <a:r>
              <a:rPr lang="en-US" dirty="0" err="1"/>
              <a:t>iklim</a:t>
            </a:r>
            <a:r>
              <a:rPr lang="en-US" dirty="0"/>
              <a:t> </a:t>
            </a:r>
            <a:r>
              <a:rPr lang="en-US" dirty="0" err="1"/>
              <a:t>değişikliğine</a:t>
            </a:r>
            <a:r>
              <a:rPr lang="en-US" dirty="0"/>
              <a:t> </a:t>
            </a:r>
            <a:r>
              <a:rPr lang="en-US" dirty="0" err="1"/>
              <a:t>ek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, </a:t>
            </a:r>
            <a:r>
              <a:rPr lang="en-US" dirty="0" err="1"/>
              <a:t>doğrudan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dolaylı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küresel</a:t>
            </a:r>
            <a:r>
              <a:rPr lang="en-US" dirty="0"/>
              <a:t> </a:t>
            </a:r>
            <a:r>
              <a:rPr lang="en-US" dirty="0" err="1"/>
              <a:t>atmosferin</a:t>
            </a:r>
            <a:r>
              <a:rPr lang="en-US" dirty="0"/>
              <a:t> </a:t>
            </a:r>
            <a:r>
              <a:rPr lang="en-US" dirty="0" err="1"/>
              <a:t>bileşimini</a:t>
            </a:r>
            <a:r>
              <a:rPr lang="en-US" dirty="0"/>
              <a:t> </a:t>
            </a:r>
            <a:r>
              <a:rPr lang="en-US" dirty="0" err="1"/>
              <a:t>bozan</a:t>
            </a:r>
            <a:r>
              <a:rPr lang="en-US" dirty="0"/>
              <a:t> </a:t>
            </a:r>
            <a:r>
              <a:rPr lang="en-US" dirty="0" err="1"/>
              <a:t>insan</a:t>
            </a:r>
            <a:r>
              <a:rPr lang="en-US" dirty="0"/>
              <a:t> </a:t>
            </a:r>
            <a:r>
              <a:rPr lang="en-US" dirty="0" err="1"/>
              <a:t>faaliyetleri</a:t>
            </a:r>
            <a:r>
              <a:rPr lang="en-US" dirty="0"/>
              <a:t> </a:t>
            </a:r>
            <a:r>
              <a:rPr lang="en-US" dirty="0" err="1"/>
              <a:t>sonucunda</a:t>
            </a:r>
            <a:r>
              <a:rPr lang="en-US" dirty="0"/>
              <a:t> </a:t>
            </a:r>
            <a:r>
              <a:rPr lang="en-US" dirty="0" err="1"/>
              <a:t>iklimde</a:t>
            </a:r>
            <a:r>
              <a:rPr lang="en-US" dirty="0"/>
              <a:t> </a:t>
            </a:r>
            <a:r>
              <a:rPr lang="en-US" dirty="0" err="1"/>
              <a:t>oluşan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değişiklik</a:t>
            </a:r>
            <a:r>
              <a:rPr lang="en-US" dirty="0"/>
              <a:t>” </a:t>
            </a:r>
            <a:r>
              <a:rPr lang="en-US" dirty="0" err="1"/>
              <a:t>biçiminde</a:t>
            </a:r>
            <a:r>
              <a:rPr lang="en-US" dirty="0"/>
              <a:t> </a:t>
            </a:r>
            <a:r>
              <a:rPr lang="en-US" dirty="0" err="1"/>
              <a:t>tanımlanmaktadır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9948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İklim Değişikliği, Gıda ve Çiftçilik</a:t>
            </a:r>
            <a:endParaRPr lang="tr-TR" dirty="0"/>
          </a:p>
        </p:txBody>
      </p:sp>
      <p:pic>
        <p:nvPicPr>
          <p:cNvPr id="2" name="Picture 1" descr="Ekran Resmi 2018-03-31 23.40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97439"/>
            <a:ext cx="7747000" cy="876300"/>
          </a:xfrm>
          <a:prstGeom prst="rect">
            <a:avLst/>
          </a:prstGeom>
        </p:spPr>
      </p:pic>
      <p:pic>
        <p:nvPicPr>
          <p:cNvPr id="5" name="Resim 13" descr="AB_tr_en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6632"/>
            <a:ext cx="1695475" cy="766974"/>
          </a:xfrm>
          <a:prstGeom prst="rect">
            <a:avLst/>
          </a:prstGeom>
          <a:noFill/>
        </p:spPr>
      </p:pic>
      <p:pic>
        <p:nvPicPr>
          <p:cNvPr id="8" name="Content Placeholder 3" descr="farming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6977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armi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396552" y="490669"/>
            <a:ext cx="10318241" cy="5674635"/>
          </a:xfrm>
        </p:spPr>
      </p:pic>
    </p:spTree>
    <p:extLst>
      <p:ext uri="{BB962C8B-B14F-4D97-AF65-F5344CB8AC3E}">
        <p14:creationId xmlns:p14="http://schemas.microsoft.com/office/powerpoint/2010/main" val="3510721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İkim Değişikliği Kırılganlık</a:t>
            </a:r>
            <a:endParaRPr lang="tr-TR" dirty="0"/>
          </a:p>
        </p:txBody>
      </p:sp>
      <p:pic>
        <p:nvPicPr>
          <p:cNvPr id="2" name="Picture 1" descr="Ekran Resmi 2018-03-31 23.40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97439"/>
            <a:ext cx="7747000" cy="876300"/>
          </a:xfrm>
          <a:prstGeom prst="rect">
            <a:avLst/>
          </a:prstGeom>
        </p:spPr>
      </p:pic>
      <p:pic>
        <p:nvPicPr>
          <p:cNvPr id="5" name="Resim 13" descr="AB_tr_en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6632"/>
            <a:ext cx="1695475" cy="766974"/>
          </a:xfrm>
          <a:prstGeom prst="rect">
            <a:avLst/>
          </a:prstGeom>
          <a:noFill/>
        </p:spPr>
      </p:pic>
      <p:pic>
        <p:nvPicPr>
          <p:cNvPr id="8" name="Content Placeholder 3" descr="Kırılganlık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0" b="84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58940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Aşırı Hava Olayları- DMÖ 2001-2011</a:t>
            </a:r>
            <a:endParaRPr lang="tr-TR" dirty="0"/>
          </a:p>
        </p:txBody>
      </p:sp>
      <p:pic>
        <p:nvPicPr>
          <p:cNvPr id="2" name="Picture 1" descr="Ekran Resmi 2018-03-31 23.40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97439"/>
            <a:ext cx="7747000" cy="876300"/>
          </a:xfrm>
          <a:prstGeom prst="rect">
            <a:avLst/>
          </a:prstGeom>
        </p:spPr>
      </p:pic>
      <p:pic>
        <p:nvPicPr>
          <p:cNvPr id="5" name="Resim 13" descr="AB_tr_en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6632"/>
            <a:ext cx="1695475" cy="766974"/>
          </a:xfrm>
          <a:prstGeom prst="rect">
            <a:avLst/>
          </a:prstGeom>
          <a:noFill/>
        </p:spPr>
      </p:pic>
      <p:pic>
        <p:nvPicPr>
          <p:cNvPr id="7" name="Content Placeholder 3" descr="WMO_decade_extremes_map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255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Yok olma tehdidi altındaki türler</a:t>
            </a:r>
            <a:endParaRPr lang="tr-TR" dirty="0"/>
          </a:p>
        </p:txBody>
      </p:sp>
      <p:pic>
        <p:nvPicPr>
          <p:cNvPr id="2" name="Picture 1" descr="Ekran Resmi 2018-03-31 23.40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97439"/>
            <a:ext cx="7747000" cy="876300"/>
          </a:xfrm>
          <a:prstGeom prst="rect">
            <a:avLst/>
          </a:prstGeom>
        </p:spPr>
      </p:pic>
      <p:pic>
        <p:nvPicPr>
          <p:cNvPr id="5" name="Resim 13" descr="AB_tr_en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6632"/>
            <a:ext cx="1695475" cy="766974"/>
          </a:xfrm>
          <a:prstGeom prst="rect">
            <a:avLst/>
          </a:prstGeom>
          <a:noFill/>
        </p:spPr>
      </p:pic>
      <p:pic>
        <p:nvPicPr>
          <p:cNvPr id="8" name="Content Placeholder 3" descr="species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" b="7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181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Küresel Sera Gazı Emisyonları</a:t>
            </a:r>
            <a:endParaRPr lang="tr-TR" dirty="0"/>
          </a:p>
        </p:txBody>
      </p:sp>
      <p:pic>
        <p:nvPicPr>
          <p:cNvPr id="2" name="Picture 1" descr="Ekran Resmi 2018-03-31 23.40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97439"/>
            <a:ext cx="7747000" cy="876300"/>
          </a:xfrm>
          <a:prstGeom prst="rect">
            <a:avLst/>
          </a:prstGeom>
        </p:spPr>
      </p:pic>
      <p:pic>
        <p:nvPicPr>
          <p:cNvPr id="5" name="Resim 13" descr="AB_tr_en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6632"/>
            <a:ext cx="1695475" cy="766974"/>
          </a:xfrm>
          <a:prstGeom prst="rect">
            <a:avLst/>
          </a:prstGeom>
          <a:noFill/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23" r="-34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3163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Autofit/>
          </a:bodyPr>
          <a:lstStyle/>
          <a:p>
            <a:r>
              <a:rPr lang="tr-TR" sz="2500" dirty="0" smtClean="0"/>
              <a:t>Fosil Yakıt Şirketleri Emisyon Payları-1988-2015 </a:t>
            </a:r>
            <a:endParaRPr lang="tr-TR" sz="2500" dirty="0"/>
          </a:p>
        </p:txBody>
      </p:sp>
      <p:pic>
        <p:nvPicPr>
          <p:cNvPr id="2" name="Picture 1" descr="Ekran Resmi 2018-03-31 23.40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97439"/>
            <a:ext cx="7747000" cy="876300"/>
          </a:xfrm>
          <a:prstGeom prst="rect">
            <a:avLst/>
          </a:prstGeom>
        </p:spPr>
      </p:pic>
      <p:pic>
        <p:nvPicPr>
          <p:cNvPr id="5" name="Resim 13" descr="AB_tr_en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6632"/>
            <a:ext cx="1695475" cy="766974"/>
          </a:xfrm>
          <a:prstGeom prst="rect">
            <a:avLst/>
          </a:prstGeom>
          <a:noFill/>
        </p:spPr>
      </p:pic>
      <p:pic>
        <p:nvPicPr>
          <p:cNvPr id="7" name="Content Placeholder 3" descr="Şirketler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2" b="177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28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Autofit/>
          </a:bodyPr>
          <a:lstStyle/>
          <a:p>
            <a:r>
              <a:rPr lang="tr-TR" sz="2500" dirty="0" smtClean="0"/>
              <a:t>Fosil Yakıt Şirketleri</a:t>
            </a:r>
            <a:endParaRPr lang="tr-TR" sz="2500" dirty="0"/>
          </a:p>
        </p:txBody>
      </p:sp>
      <p:pic>
        <p:nvPicPr>
          <p:cNvPr id="2" name="Picture 1" descr="Ekran Resmi 2018-03-31 23.40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97439"/>
            <a:ext cx="7747000" cy="876300"/>
          </a:xfrm>
          <a:prstGeom prst="rect">
            <a:avLst/>
          </a:prstGeom>
        </p:spPr>
      </p:pic>
      <p:pic>
        <p:nvPicPr>
          <p:cNvPr id="5" name="Resim 13" descr="AB_tr_en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6632"/>
            <a:ext cx="1695475" cy="766974"/>
          </a:xfrm>
          <a:prstGeom prst="rect">
            <a:avLst/>
          </a:prstGeom>
          <a:noFill/>
        </p:spPr>
      </p:pic>
      <p:pic>
        <p:nvPicPr>
          <p:cNvPr id="8" name="Content Placeholder 3" descr="5 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6" b="65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4171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Autofit/>
          </a:bodyPr>
          <a:lstStyle/>
          <a:p>
            <a:r>
              <a:rPr lang="tr-TR" sz="2500" dirty="0" smtClean="0"/>
              <a:t>BM İklim Müzakereleri</a:t>
            </a:r>
            <a:endParaRPr lang="tr-TR" sz="2500" dirty="0"/>
          </a:p>
        </p:txBody>
      </p:sp>
      <p:pic>
        <p:nvPicPr>
          <p:cNvPr id="2" name="Picture 1" descr="Ekran Resmi 2018-03-31 23.40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97439"/>
            <a:ext cx="7747000" cy="876300"/>
          </a:xfrm>
          <a:prstGeom prst="rect">
            <a:avLst/>
          </a:prstGeom>
        </p:spPr>
      </p:pic>
      <p:pic>
        <p:nvPicPr>
          <p:cNvPr id="5" name="Resim 13" descr="AB_tr_en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6632"/>
            <a:ext cx="1695475" cy="766974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1992 </a:t>
            </a:r>
            <a:r>
              <a:rPr lang="en-US" dirty="0" err="1"/>
              <a:t>İklim</a:t>
            </a:r>
            <a:r>
              <a:rPr lang="en-US" dirty="0"/>
              <a:t> </a:t>
            </a:r>
            <a:r>
              <a:rPr lang="en-US" dirty="0" err="1"/>
              <a:t>Değişikliği</a:t>
            </a:r>
            <a:r>
              <a:rPr lang="en-US" dirty="0"/>
              <a:t> </a:t>
            </a:r>
            <a:r>
              <a:rPr lang="en-US" dirty="0" err="1"/>
              <a:t>Çerçeve</a:t>
            </a:r>
            <a:r>
              <a:rPr lang="en-US" dirty="0"/>
              <a:t> </a:t>
            </a:r>
            <a:r>
              <a:rPr lang="en-US" dirty="0" err="1"/>
              <a:t>Sözleşmesi</a:t>
            </a:r>
            <a:endParaRPr lang="en-US" dirty="0"/>
          </a:p>
          <a:p>
            <a:r>
              <a:rPr lang="en-US" dirty="0"/>
              <a:t>1995 Berlin 1. </a:t>
            </a:r>
            <a:r>
              <a:rPr lang="en-US" dirty="0" err="1"/>
              <a:t>Taraflar</a:t>
            </a:r>
            <a:r>
              <a:rPr lang="en-US" dirty="0"/>
              <a:t> </a:t>
            </a:r>
            <a:r>
              <a:rPr lang="en-US" dirty="0" err="1"/>
              <a:t>Toplantısı</a:t>
            </a:r>
            <a:endParaRPr lang="en-US" dirty="0"/>
          </a:p>
          <a:p>
            <a:r>
              <a:rPr lang="en-US" dirty="0"/>
              <a:t>1997 Kyoto </a:t>
            </a:r>
            <a:r>
              <a:rPr lang="en-US" dirty="0" err="1"/>
              <a:t>Protokolü</a:t>
            </a:r>
            <a:endParaRPr lang="en-US" dirty="0"/>
          </a:p>
          <a:p>
            <a:r>
              <a:rPr lang="en-US" dirty="0"/>
              <a:t>2001 </a:t>
            </a:r>
            <a:r>
              <a:rPr lang="en-US" dirty="0" err="1"/>
              <a:t>Marakeş</a:t>
            </a:r>
            <a:r>
              <a:rPr lang="en-US" dirty="0"/>
              <a:t> </a:t>
            </a:r>
            <a:r>
              <a:rPr lang="en-US" dirty="0" err="1"/>
              <a:t>Anlaşması</a:t>
            </a:r>
            <a:endParaRPr lang="en-US" dirty="0"/>
          </a:p>
          <a:p>
            <a:r>
              <a:rPr lang="en-US" dirty="0"/>
              <a:t>2010 Cancun </a:t>
            </a:r>
            <a:r>
              <a:rPr lang="en-US" dirty="0" err="1"/>
              <a:t>Anlaşması</a:t>
            </a:r>
            <a:r>
              <a:rPr lang="en-US" dirty="0"/>
              <a:t>- </a:t>
            </a:r>
            <a:r>
              <a:rPr lang="en-US" dirty="0" err="1"/>
              <a:t>Yeşil</a:t>
            </a:r>
            <a:r>
              <a:rPr lang="en-US" dirty="0"/>
              <a:t> </a:t>
            </a:r>
            <a:r>
              <a:rPr lang="en-US" dirty="0" err="1"/>
              <a:t>İklim</a:t>
            </a:r>
            <a:r>
              <a:rPr lang="en-US" dirty="0"/>
              <a:t> </a:t>
            </a:r>
            <a:r>
              <a:rPr lang="en-US" dirty="0" err="1"/>
              <a:t>Fonu</a:t>
            </a:r>
            <a:endParaRPr lang="en-US" dirty="0"/>
          </a:p>
          <a:p>
            <a:r>
              <a:rPr lang="en-US" dirty="0"/>
              <a:t>2011 Durban </a:t>
            </a:r>
            <a:r>
              <a:rPr lang="en-US" dirty="0" err="1"/>
              <a:t>Platformu</a:t>
            </a:r>
            <a:endParaRPr lang="en-US" dirty="0"/>
          </a:p>
          <a:p>
            <a:r>
              <a:rPr lang="en-US" dirty="0"/>
              <a:t>2015 Paris </a:t>
            </a:r>
            <a:r>
              <a:rPr lang="en-US" dirty="0" err="1"/>
              <a:t>Anlaşması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76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Autofit/>
          </a:bodyPr>
          <a:lstStyle/>
          <a:p>
            <a:r>
              <a:rPr lang="tr-TR" sz="2500" dirty="0" smtClean="0"/>
              <a:t>Paris Anlaşması 2015</a:t>
            </a:r>
            <a:endParaRPr lang="tr-TR" sz="2500" dirty="0"/>
          </a:p>
        </p:txBody>
      </p:sp>
      <p:pic>
        <p:nvPicPr>
          <p:cNvPr id="2" name="Picture 1" descr="Ekran Resmi 2018-03-31 23.40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97439"/>
            <a:ext cx="7747000" cy="876300"/>
          </a:xfrm>
          <a:prstGeom prst="rect">
            <a:avLst/>
          </a:prstGeom>
        </p:spPr>
      </p:pic>
      <p:pic>
        <p:nvPicPr>
          <p:cNvPr id="5" name="Resim 13" descr="AB_tr_en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6632"/>
            <a:ext cx="1695475" cy="766974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Küresel</a:t>
            </a:r>
            <a:r>
              <a:rPr lang="en-US" dirty="0"/>
              <a:t> </a:t>
            </a:r>
            <a:r>
              <a:rPr lang="en-US" dirty="0" err="1"/>
              <a:t>ısınmayı</a:t>
            </a:r>
            <a:r>
              <a:rPr lang="en-US" dirty="0"/>
              <a:t> </a:t>
            </a:r>
            <a:r>
              <a:rPr lang="en-US" dirty="0" err="1"/>
              <a:t>sanayi</a:t>
            </a:r>
            <a:r>
              <a:rPr lang="en-US" dirty="0"/>
              <a:t> </a:t>
            </a:r>
            <a:r>
              <a:rPr lang="en-US" dirty="0" err="1"/>
              <a:t>devrimi</a:t>
            </a:r>
            <a:r>
              <a:rPr lang="en-US" dirty="0"/>
              <a:t> </a:t>
            </a:r>
            <a:r>
              <a:rPr lang="en-US" dirty="0" err="1"/>
              <a:t>öncesine</a:t>
            </a:r>
            <a:r>
              <a:rPr lang="en-US" dirty="0"/>
              <a:t> </a:t>
            </a:r>
            <a:r>
              <a:rPr lang="en-US" dirty="0" err="1"/>
              <a:t>göre</a:t>
            </a:r>
            <a:r>
              <a:rPr lang="en-US" dirty="0"/>
              <a:t> 2°C’nin </a:t>
            </a:r>
            <a:r>
              <a:rPr lang="en-US" dirty="0" err="1"/>
              <a:t>oldukça</a:t>
            </a:r>
            <a:r>
              <a:rPr lang="en-US" dirty="0"/>
              <a:t> </a:t>
            </a:r>
            <a:r>
              <a:rPr lang="en-US" dirty="0" err="1"/>
              <a:t>altında</a:t>
            </a:r>
            <a:r>
              <a:rPr lang="en-US" dirty="0"/>
              <a:t> </a:t>
            </a:r>
            <a:r>
              <a:rPr lang="en-US" dirty="0" err="1"/>
              <a:t>tutan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hatta</a:t>
            </a:r>
            <a:r>
              <a:rPr lang="en-US" dirty="0"/>
              <a:t> 1.5°C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sınırlamayı</a:t>
            </a:r>
            <a:r>
              <a:rPr lang="en-US" dirty="0"/>
              <a:t> </a:t>
            </a:r>
            <a:r>
              <a:rPr lang="en-US" dirty="0" err="1"/>
              <a:t>amaçlayan</a:t>
            </a:r>
            <a:r>
              <a:rPr lang="en-US" dirty="0"/>
              <a:t> </a:t>
            </a:r>
            <a:r>
              <a:rPr lang="en-US" dirty="0" err="1"/>
              <a:t>uzun</a:t>
            </a:r>
            <a:r>
              <a:rPr lang="en-US" dirty="0"/>
              <a:t> </a:t>
            </a:r>
            <a:r>
              <a:rPr lang="en-US" dirty="0" err="1"/>
              <a:t>vadeli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hedefi</a:t>
            </a:r>
            <a:r>
              <a:rPr lang="en-US" dirty="0"/>
              <a:t> </a:t>
            </a:r>
            <a:r>
              <a:rPr lang="en-US" dirty="0" err="1"/>
              <a:t>vardır</a:t>
            </a:r>
            <a:r>
              <a:rPr lang="en-US" dirty="0"/>
              <a:t>. </a:t>
            </a:r>
          </a:p>
          <a:p>
            <a:r>
              <a:rPr lang="en-US" dirty="0" err="1"/>
              <a:t>Anlaşma</a:t>
            </a:r>
            <a:r>
              <a:rPr lang="en-US" dirty="0"/>
              <a:t>, </a:t>
            </a:r>
            <a:r>
              <a:rPr lang="en-US" dirty="0" err="1"/>
              <a:t>tüm</a:t>
            </a:r>
            <a:r>
              <a:rPr lang="en-US" dirty="0"/>
              <a:t> </a:t>
            </a:r>
            <a:r>
              <a:rPr lang="en-US" dirty="0" err="1"/>
              <a:t>paydaşlara</a:t>
            </a:r>
            <a:r>
              <a:rPr lang="en-US" dirty="0"/>
              <a:t>, </a:t>
            </a:r>
            <a:r>
              <a:rPr lang="en-US" dirty="0" err="1"/>
              <a:t>yatırımcılara</a:t>
            </a:r>
            <a:r>
              <a:rPr lang="en-US" dirty="0"/>
              <a:t>, </a:t>
            </a:r>
            <a:r>
              <a:rPr lang="en-US" dirty="0" err="1"/>
              <a:t>işletmelere</a:t>
            </a:r>
            <a:r>
              <a:rPr lang="en-US" dirty="0"/>
              <a:t>, </a:t>
            </a:r>
            <a:r>
              <a:rPr lang="en-US" dirty="0" err="1"/>
              <a:t>sivil</a:t>
            </a:r>
            <a:r>
              <a:rPr lang="en-US" dirty="0"/>
              <a:t> </a:t>
            </a:r>
            <a:r>
              <a:rPr lang="en-US" dirty="0" err="1"/>
              <a:t>toplum</a:t>
            </a:r>
            <a:r>
              <a:rPr lang="en-US" dirty="0"/>
              <a:t> </a:t>
            </a:r>
            <a:r>
              <a:rPr lang="en-US" dirty="0" err="1"/>
              <a:t>örgütlerine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politika</a:t>
            </a:r>
            <a:r>
              <a:rPr lang="en-US" dirty="0"/>
              <a:t> </a:t>
            </a:r>
            <a:r>
              <a:rPr lang="en-US" dirty="0" err="1"/>
              <a:t>yapıcılara</a:t>
            </a:r>
            <a:r>
              <a:rPr lang="en-US" dirty="0"/>
              <a:t> </a:t>
            </a:r>
            <a:r>
              <a:rPr lang="en-US" dirty="0" err="1"/>
              <a:t>temiz</a:t>
            </a:r>
            <a:r>
              <a:rPr lang="en-US" dirty="0"/>
              <a:t> </a:t>
            </a:r>
            <a:r>
              <a:rPr lang="en-US" dirty="0" err="1"/>
              <a:t>enerjiye</a:t>
            </a:r>
            <a:r>
              <a:rPr lang="en-US" dirty="0"/>
              <a:t> </a:t>
            </a:r>
            <a:r>
              <a:rPr lang="en-US" dirty="0" err="1"/>
              <a:t>küresel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geçişin</a:t>
            </a:r>
            <a:r>
              <a:rPr lang="en-US" dirty="0"/>
              <a:t> </a:t>
            </a:r>
            <a:r>
              <a:rPr lang="en-US" dirty="0" err="1"/>
              <a:t>vazgeçilmez</a:t>
            </a:r>
            <a:r>
              <a:rPr lang="en-US" dirty="0"/>
              <a:t> </a:t>
            </a:r>
            <a:r>
              <a:rPr lang="en-US" dirty="0" err="1"/>
              <a:t>olduğuna</a:t>
            </a:r>
            <a:r>
              <a:rPr lang="en-US" dirty="0"/>
              <a:t> </a:t>
            </a:r>
            <a:r>
              <a:rPr lang="en-US" dirty="0" err="1"/>
              <a:t>ilişkin</a:t>
            </a:r>
            <a:r>
              <a:rPr lang="en-US" dirty="0"/>
              <a:t> </a:t>
            </a:r>
            <a:r>
              <a:rPr lang="en-US" dirty="0" err="1"/>
              <a:t>açık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mesaj</a:t>
            </a:r>
            <a:r>
              <a:rPr lang="en-US" dirty="0"/>
              <a:t> </a:t>
            </a:r>
            <a:r>
              <a:rPr lang="en-US" dirty="0" err="1"/>
              <a:t>yollamaktadır</a:t>
            </a:r>
            <a:r>
              <a:rPr lang="en-US" dirty="0"/>
              <a:t>; </a:t>
            </a:r>
          </a:p>
          <a:p>
            <a:r>
              <a:rPr lang="en-US" dirty="0" err="1"/>
              <a:t>Tüm</a:t>
            </a:r>
            <a:r>
              <a:rPr lang="en-US" dirty="0"/>
              <a:t> </a:t>
            </a:r>
            <a:r>
              <a:rPr lang="en-US" dirty="0" err="1"/>
              <a:t>emisyonların</a:t>
            </a:r>
            <a:r>
              <a:rPr lang="en-US" dirty="0"/>
              <a:t> </a:t>
            </a:r>
            <a:r>
              <a:rPr lang="en-US" dirty="0" err="1"/>
              <a:t>yaklaşık</a:t>
            </a:r>
            <a:r>
              <a:rPr lang="en-US" dirty="0"/>
              <a:t> % 98’inden </a:t>
            </a:r>
            <a:r>
              <a:rPr lang="en-US" dirty="0" err="1"/>
              <a:t>sorumlu</a:t>
            </a:r>
            <a:r>
              <a:rPr lang="en-US" dirty="0"/>
              <a:t> 189 </a:t>
            </a:r>
            <a:r>
              <a:rPr lang="en-US" dirty="0" err="1"/>
              <a:t>ülkenin</a:t>
            </a:r>
            <a:r>
              <a:rPr lang="en-US" dirty="0"/>
              <a:t> </a:t>
            </a:r>
            <a:r>
              <a:rPr lang="en-US" dirty="0" err="1"/>
              <a:t>sunduğu</a:t>
            </a:r>
            <a:r>
              <a:rPr lang="en-US" dirty="0"/>
              <a:t> </a:t>
            </a:r>
            <a:r>
              <a:rPr lang="en-US" dirty="0" err="1"/>
              <a:t>ulusal</a:t>
            </a:r>
            <a:r>
              <a:rPr lang="en-US" dirty="0"/>
              <a:t> </a:t>
            </a:r>
            <a:r>
              <a:rPr lang="en-US" dirty="0" err="1"/>
              <a:t>iklim</a:t>
            </a:r>
            <a:r>
              <a:rPr lang="en-US" dirty="0"/>
              <a:t> </a:t>
            </a:r>
            <a:r>
              <a:rPr lang="en-US" dirty="0" err="1"/>
              <a:t>planları</a:t>
            </a:r>
            <a:r>
              <a:rPr lang="en-US" dirty="0"/>
              <a:t> (INDC) </a:t>
            </a:r>
            <a:r>
              <a:rPr lang="en-US" dirty="0" err="1"/>
              <a:t>ile</a:t>
            </a:r>
            <a:r>
              <a:rPr lang="en-US" dirty="0"/>
              <a:t>, </a:t>
            </a:r>
            <a:r>
              <a:rPr lang="en-US" dirty="0" err="1"/>
              <a:t>iklim</a:t>
            </a:r>
            <a:r>
              <a:rPr lang="en-US" dirty="0"/>
              <a:t> </a:t>
            </a:r>
            <a:r>
              <a:rPr lang="en-US" dirty="0" err="1"/>
              <a:t>değişikliği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müca</a:t>
            </a:r>
            <a:r>
              <a:rPr lang="en-US" dirty="0"/>
              <a:t>- dele </a:t>
            </a:r>
            <a:r>
              <a:rPr lang="en-US" dirty="0" err="1"/>
              <a:t>gerçek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küresel</a:t>
            </a:r>
            <a:r>
              <a:rPr lang="en-US" dirty="0"/>
              <a:t> </a:t>
            </a:r>
            <a:r>
              <a:rPr lang="en-US" dirty="0" err="1"/>
              <a:t>çaba</a:t>
            </a:r>
            <a:r>
              <a:rPr lang="en-US" dirty="0"/>
              <a:t> </a:t>
            </a:r>
            <a:r>
              <a:rPr lang="en-US" dirty="0" err="1"/>
              <a:t>haline</a:t>
            </a:r>
            <a:r>
              <a:rPr lang="en-US" dirty="0"/>
              <a:t> </a:t>
            </a:r>
            <a:r>
              <a:rPr lang="en-US" dirty="0" err="1"/>
              <a:t>gelmiştir</a:t>
            </a:r>
            <a:r>
              <a:rPr lang="en-US" dirty="0"/>
              <a:t>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06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Resim 13" descr="AB_tr_en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63" y="44625"/>
            <a:ext cx="1695475" cy="766974"/>
          </a:xfrm>
          <a:prstGeom prst="rect">
            <a:avLst/>
          </a:prstGeom>
          <a:noFill/>
        </p:spPr>
      </p:pic>
      <p:pic>
        <p:nvPicPr>
          <p:cNvPr id="3" name="Picture 2" descr="Ekran Resmi 2018-03-31 23.40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981700"/>
            <a:ext cx="7747000" cy="8763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Küresel</a:t>
            </a:r>
            <a:r>
              <a:rPr lang="en-US" dirty="0"/>
              <a:t> </a:t>
            </a:r>
            <a:r>
              <a:rPr lang="en-US" dirty="0" err="1"/>
              <a:t>iklim</a:t>
            </a:r>
            <a:r>
              <a:rPr lang="en-US" dirty="0"/>
              <a:t> </a:t>
            </a:r>
            <a:r>
              <a:rPr lang="en-US" dirty="0" err="1"/>
              <a:t>değişikliği</a:t>
            </a:r>
            <a:r>
              <a:rPr lang="en-US" dirty="0"/>
              <a:t>; </a:t>
            </a:r>
            <a:r>
              <a:rPr lang="en-US" dirty="0" err="1"/>
              <a:t>fosil</a:t>
            </a:r>
            <a:r>
              <a:rPr lang="en-US" dirty="0"/>
              <a:t> </a:t>
            </a:r>
            <a:r>
              <a:rPr lang="en-US" dirty="0" err="1"/>
              <a:t>yakıtların</a:t>
            </a:r>
            <a:r>
              <a:rPr lang="en-US" dirty="0"/>
              <a:t> </a:t>
            </a:r>
            <a:r>
              <a:rPr lang="en-US" dirty="0" err="1"/>
              <a:t>kullanımı</a:t>
            </a:r>
            <a:r>
              <a:rPr lang="en-US" dirty="0"/>
              <a:t>, </a:t>
            </a:r>
            <a:r>
              <a:rPr lang="en-US" dirty="0" err="1"/>
              <a:t>arazi</a:t>
            </a:r>
            <a:r>
              <a:rPr lang="en-US" dirty="0"/>
              <a:t> </a:t>
            </a:r>
            <a:r>
              <a:rPr lang="en-US" dirty="0" err="1"/>
              <a:t>kullanımı</a:t>
            </a:r>
            <a:r>
              <a:rPr lang="en-US" dirty="0"/>
              <a:t> </a:t>
            </a:r>
            <a:r>
              <a:rPr lang="en-US" dirty="0" err="1"/>
              <a:t>değişiklikleri</a:t>
            </a:r>
            <a:r>
              <a:rPr lang="en-US" dirty="0"/>
              <a:t>, </a:t>
            </a:r>
            <a:r>
              <a:rPr lang="en-US" dirty="0" err="1"/>
              <a:t>ormansızlaştırma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sanayi</a:t>
            </a:r>
            <a:r>
              <a:rPr lang="en-US" dirty="0"/>
              <a:t> </a:t>
            </a:r>
            <a:r>
              <a:rPr lang="en-US" dirty="0" err="1"/>
              <a:t>süreçleri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insan</a:t>
            </a:r>
            <a:r>
              <a:rPr lang="en-US" dirty="0"/>
              <a:t> </a:t>
            </a:r>
            <a:r>
              <a:rPr lang="en-US" dirty="0" err="1"/>
              <a:t>etkinlikleriyle</a:t>
            </a:r>
            <a:r>
              <a:rPr lang="en-US" dirty="0"/>
              <a:t> </a:t>
            </a:r>
            <a:r>
              <a:rPr lang="en-US" dirty="0" err="1"/>
              <a:t>atmosfere</a:t>
            </a:r>
            <a:r>
              <a:rPr lang="en-US" dirty="0"/>
              <a:t> </a:t>
            </a:r>
            <a:r>
              <a:rPr lang="en-US" dirty="0" err="1"/>
              <a:t>salınan</a:t>
            </a:r>
            <a:r>
              <a:rPr lang="en-US" dirty="0"/>
              <a:t> sera </a:t>
            </a:r>
            <a:r>
              <a:rPr lang="en-US" dirty="0" err="1"/>
              <a:t>gazı</a:t>
            </a:r>
            <a:r>
              <a:rPr lang="en-US" dirty="0"/>
              <a:t> (H2O(b), CO2, CH4, O3, N2O, CFC–11, HFC, PFC, SF6) </a:t>
            </a:r>
            <a:r>
              <a:rPr lang="en-US" dirty="0" err="1"/>
              <a:t>birikimlerindeki</a:t>
            </a:r>
            <a:r>
              <a:rPr lang="en-US" dirty="0"/>
              <a:t> </a:t>
            </a:r>
            <a:r>
              <a:rPr lang="en-US" dirty="0" err="1"/>
              <a:t>hızlı</a:t>
            </a:r>
            <a:r>
              <a:rPr lang="en-US" dirty="0"/>
              <a:t> </a:t>
            </a:r>
            <a:r>
              <a:rPr lang="en-US" dirty="0" err="1"/>
              <a:t>artışın</a:t>
            </a:r>
            <a:r>
              <a:rPr lang="en-US" dirty="0"/>
              <a:t> </a:t>
            </a:r>
            <a:r>
              <a:rPr lang="en-US" dirty="0" err="1"/>
              <a:t>doğal</a:t>
            </a:r>
            <a:r>
              <a:rPr lang="en-US" dirty="0"/>
              <a:t> sera </a:t>
            </a:r>
            <a:r>
              <a:rPr lang="en-US" dirty="0" err="1"/>
              <a:t>etkisini</a:t>
            </a:r>
            <a:r>
              <a:rPr lang="en-US" dirty="0"/>
              <a:t> </a:t>
            </a:r>
            <a:r>
              <a:rPr lang="en-US" dirty="0" err="1"/>
              <a:t>kuvvetlendirmesi</a:t>
            </a:r>
            <a:r>
              <a:rPr lang="en-US" dirty="0"/>
              <a:t> </a:t>
            </a:r>
            <a:r>
              <a:rPr lang="en-US" dirty="0" err="1"/>
              <a:t>sonucunda</a:t>
            </a:r>
            <a:r>
              <a:rPr lang="en-US" dirty="0"/>
              <a:t> </a:t>
            </a:r>
            <a:r>
              <a:rPr lang="en-US" dirty="0" err="1"/>
              <a:t>Yerkürenin</a:t>
            </a:r>
            <a:r>
              <a:rPr lang="en-US" dirty="0"/>
              <a:t> </a:t>
            </a:r>
            <a:r>
              <a:rPr lang="en-US" dirty="0" err="1"/>
              <a:t>ortalama</a:t>
            </a:r>
            <a:r>
              <a:rPr lang="en-US" dirty="0"/>
              <a:t> </a:t>
            </a:r>
            <a:r>
              <a:rPr lang="en-US" dirty="0" err="1"/>
              <a:t>yüzey</a:t>
            </a:r>
            <a:r>
              <a:rPr lang="en-US" dirty="0"/>
              <a:t> </a:t>
            </a:r>
            <a:r>
              <a:rPr lang="en-US" dirty="0" err="1"/>
              <a:t>sıcaklıklarındaki</a:t>
            </a:r>
            <a:r>
              <a:rPr lang="en-US" dirty="0"/>
              <a:t> </a:t>
            </a:r>
            <a:r>
              <a:rPr lang="en-US" dirty="0" err="1"/>
              <a:t>artışı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iklimde</a:t>
            </a:r>
            <a:r>
              <a:rPr lang="en-US" dirty="0"/>
              <a:t> </a:t>
            </a:r>
            <a:r>
              <a:rPr lang="en-US" dirty="0" err="1"/>
              <a:t>oluşan</a:t>
            </a:r>
            <a:r>
              <a:rPr lang="en-US" dirty="0"/>
              <a:t> </a:t>
            </a:r>
            <a:r>
              <a:rPr lang="en-US" dirty="0" err="1"/>
              <a:t>değişiklikleri</a:t>
            </a:r>
            <a:r>
              <a:rPr lang="en-US" dirty="0"/>
              <a:t> </a:t>
            </a:r>
            <a:r>
              <a:rPr lang="en-US" dirty="0" err="1"/>
              <a:t>ifade</a:t>
            </a:r>
            <a:r>
              <a:rPr lang="en-US" dirty="0"/>
              <a:t> </a:t>
            </a:r>
            <a:r>
              <a:rPr lang="en-US" dirty="0" err="1"/>
              <a:t>etmektedir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6285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Autofit/>
          </a:bodyPr>
          <a:lstStyle/>
          <a:p>
            <a:r>
              <a:rPr lang="tr-TR" sz="2500" dirty="0" smtClean="0"/>
              <a:t>Paris Anlaşması 2015</a:t>
            </a:r>
            <a:endParaRPr lang="tr-TR" sz="2500" dirty="0"/>
          </a:p>
        </p:txBody>
      </p:sp>
      <p:pic>
        <p:nvPicPr>
          <p:cNvPr id="2" name="Picture 1" descr="Ekran Resmi 2018-03-31 23.40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97439"/>
            <a:ext cx="7747000" cy="876300"/>
          </a:xfrm>
          <a:prstGeom prst="rect">
            <a:avLst/>
          </a:prstGeom>
        </p:spPr>
      </p:pic>
      <p:pic>
        <p:nvPicPr>
          <p:cNvPr id="5" name="Resim 13" descr="AB_tr_en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6632"/>
            <a:ext cx="1695475" cy="766974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İzleme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durum </a:t>
            </a:r>
            <a:r>
              <a:rPr lang="en-US" dirty="0" err="1"/>
              <a:t>değerlendirmesi</a:t>
            </a:r>
            <a:r>
              <a:rPr lang="en-US" dirty="0"/>
              <a:t> </a:t>
            </a:r>
            <a:r>
              <a:rPr lang="en-US" dirty="0" err="1"/>
              <a:t>yapmayı</a:t>
            </a:r>
            <a:r>
              <a:rPr lang="en-US" dirty="0"/>
              <a:t> </a:t>
            </a:r>
            <a:r>
              <a:rPr lang="en-US" dirty="0" err="1"/>
              <a:t>amaçlayan</a:t>
            </a:r>
            <a:r>
              <a:rPr lang="en-US" dirty="0"/>
              <a:t> </a:t>
            </a:r>
            <a:r>
              <a:rPr lang="en-US" dirty="0" err="1"/>
              <a:t>dinamik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mekanizmaya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ihtiyacı</a:t>
            </a:r>
            <a:r>
              <a:rPr lang="en-US" dirty="0"/>
              <a:t> </a:t>
            </a:r>
            <a:r>
              <a:rPr lang="en-US" dirty="0" err="1"/>
              <a:t>ortaya</a:t>
            </a:r>
            <a:r>
              <a:rPr lang="en-US" dirty="0"/>
              <a:t> </a:t>
            </a:r>
            <a:r>
              <a:rPr lang="en-US" dirty="0" err="1"/>
              <a:t>koymuştur</a:t>
            </a:r>
            <a:r>
              <a:rPr lang="en-US" dirty="0"/>
              <a:t>. 2023 </a:t>
            </a:r>
            <a:r>
              <a:rPr lang="en-US" dirty="0" err="1"/>
              <a:t>yılından</a:t>
            </a:r>
            <a:r>
              <a:rPr lang="en-US" dirty="0"/>
              <a:t> </a:t>
            </a:r>
            <a:r>
              <a:rPr lang="en-US" dirty="0" err="1"/>
              <a:t>itibaren</a:t>
            </a:r>
            <a:r>
              <a:rPr lang="en-US" dirty="0"/>
              <a:t> </a:t>
            </a:r>
            <a:r>
              <a:rPr lang="en-US" dirty="0" err="1"/>
              <a:t>taraflar</a:t>
            </a:r>
            <a:r>
              <a:rPr lang="en-US" dirty="0"/>
              <a:t>, </a:t>
            </a:r>
            <a:r>
              <a:rPr lang="en-US" dirty="0" err="1"/>
              <a:t>emisyon</a:t>
            </a:r>
            <a:r>
              <a:rPr lang="en-US" dirty="0"/>
              <a:t> </a:t>
            </a:r>
            <a:r>
              <a:rPr lang="en-US" dirty="0" err="1"/>
              <a:t>azaltımı</a:t>
            </a:r>
            <a:r>
              <a:rPr lang="en-US" dirty="0"/>
              <a:t>, </a:t>
            </a:r>
            <a:r>
              <a:rPr lang="en-US" dirty="0" err="1"/>
              <a:t>uyum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sağlanan</a:t>
            </a:r>
            <a:r>
              <a:rPr lang="en-US" dirty="0"/>
              <a:t>/</a:t>
            </a:r>
            <a:r>
              <a:rPr lang="en-US" dirty="0" err="1"/>
              <a:t>alınan</a:t>
            </a:r>
            <a:r>
              <a:rPr lang="en-US" dirty="0"/>
              <a:t> </a:t>
            </a:r>
            <a:r>
              <a:rPr lang="en-US" dirty="0" err="1"/>
              <a:t>destekler</a:t>
            </a:r>
            <a:r>
              <a:rPr lang="en-US" dirty="0"/>
              <a:t> </a:t>
            </a:r>
            <a:r>
              <a:rPr lang="en-US" dirty="0" err="1"/>
              <a:t>konularındaki</a:t>
            </a:r>
            <a:r>
              <a:rPr lang="en-US" dirty="0"/>
              <a:t> </a:t>
            </a:r>
            <a:r>
              <a:rPr lang="en-US" dirty="0" err="1"/>
              <a:t>iler</a:t>
            </a:r>
            <a:r>
              <a:rPr lang="en-US" dirty="0"/>
              <a:t>- </a:t>
            </a:r>
            <a:r>
              <a:rPr lang="en-US" dirty="0" err="1"/>
              <a:t>lemeyi</a:t>
            </a:r>
            <a:r>
              <a:rPr lang="en-US" dirty="0"/>
              <a:t> </a:t>
            </a:r>
            <a:r>
              <a:rPr lang="en-US" dirty="0" err="1"/>
              <a:t>değerlendirmek</a:t>
            </a:r>
            <a:r>
              <a:rPr lang="en-US" dirty="0"/>
              <a:t> </a:t>
            </a:r>
            <a:r>
              <a:rPr lang="en-US" dirty="0" err="1"/>
              <a:t>üzere</a:t>
            </a:r>
            <a:r>
              <a:rPr lang="en-US" dirty="0"/>
              <a:t>, her </a:t>
            </a:r>
            <a:r>
              <a:rPr lang="en-US" dirty="0" err="1"/>
              <a:t>bes</a:t>
            </a:r>
            <a:r>
              <a:rPr lang="en-US" dirty="0"/>
              <a:t>̧ </a:t>
            </a:r>
            <a:r>
              <a:rPr lang="en-US" dirty="0" err="1"/>
              <a:t>yılda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“</a:t>
            </a:r>
            <a:r>
              <a:rPr lang="en-US" dirty="0" err="1"/>
              <a:t>küresel</a:t>
            </a:r>
            <a:r>
              <a:rPr lang="en-US" dirty="0"/>
              <a:t> durum </a:t>
            </a:r>
            <a:r>
              <a:rPr lang="en-US" dirty="0" err="1"/>
              <a:t>değerlendirme</a:t>
            </a:r>
            <a:r>
              <a:rPr lang="en-US" dirty="0"/>
              <a:t>” </a:t>
            </a:r>
            <a:r>
              <a:rPr lang="en-US" dirty="0" err="1"/>
              <a:t>zirvelerinde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araya</a:t>
            </a:r>
            <a:r>
              <a:rPr lang="en-US" dirty="0"/>
              <a:t> </a:t>
            </a:r>
            <a:r>
              <a:rPr lang="en-US" dirty="0" err="1"/>
              <a:t>gelecektir</a:t>
            </a:r>
            <a:r>
              <a:rPr lang="en-US" dirty="0"/>
              <a:t>. </a:t>
            </a:r>
          </a:p>
          <a:p>
            <a:r>
              <a:rPr lang="en-US" dirty="0" err="1"/>
              <a:t>Tarafların</a:t>
            </a:r>
            <a:r>
              <a:rPr lang="en-US" dirty="0"/>
              <a:t> </a:t>
            </a:r>
            <a:r>
              <a:rPr lang="en-US" dirty="0" err="1"/>
              <a:t>sundukları</a:t>
            </a:r>
            <a:r>
              <a:rPr lang="en-US" dirty="0"/>
              <a:t> </a:t>
            </a:r>
            <a:r>
              <a:rPr lang="en-US" dirty="0" err="1"/>
              <a:t>katkılara</a:t>
            </a:r>
            <a:r>
              <a:rPr lang="en-US" dirty="0"/>
              <a:t> (INDC) </a:t>
            </a:r>
            <a:r>
              <a:rPr lang="en-US" dirty="0" err="1"/>
              <a:t>ilişkin</a:t>
            </a:r>
            <a:r>
              <a:rPr lang="en-US" dirty="0"/>
              <a:t> </a:t>
            </a:r>
            <a:r>
              <a:rPr lang="en-US" dirty="0" err="1"/>
              <a:t>hedeflerini</a:t>
            </a:r>
            <a:r>
              <a:rPr lang="en-US" dirty="0"/>
              <a:t> </a:t>
            </a:r>
            <a:r>
              <a:rPr lang="en-US" dirty="0" err="1"/>
              <a:t>yerine</a:t>
            </a:r>
            <a:r>
              <a:rPr lang="en-US" dirty="0"/>
              <a:t> </a:t>
            </a:r>
            <a:r>
              <a:rPr lang="en-US" dirty="0" err="1"/>
              <a:t>getirmelerini</a:t>
            </a:r>
            <a:r>
              <a:rPr lang="en-US" dirty="0"/>
              <a:t> </a:t>
            </a:r>
            <a:r>
              <a:rPr lang="en-US" dirty="0" err="1"/>
              <a:t>amac</a:t>
            </a:r>
            <a:r>
              <a:rPr lang="en-US" dirty="0"/>
              <a:t>̧- </a:t>
            </a:r>
            <a:r>
              <a:rPr lang="en-US" dirty="0" err="1"/>
              <a:t>layan</a:t>
            </a:r>
            <a:r>
              <a:rPr lang="en-US" dirty="0"/>
              <a:t> </a:t>
            </a:r>
            <a:r>
              <a:rPr lang="en-US" dirty="0" err="1"/>
              <a:t>yasal</a:t>
            </a:r>
            <a:r>
              <a:rPr lang="en-US" dirty="0"/>
              <a:t> </a:t>
            </a:r>
            <a:r>
              <a:rPr lang="en-US" dirty="0" err="1"/>
              <a:t>yükümlülükleri</a:t>
            </a:r>
            <a:r>
              <a:rPr lang="en-US" dirty="0"/>
              <a:t> </a:t>
            </a:r>
            <a:r>
              <a:rPr lang="en-US" dirty="0" err="1"/>
              <a:t>vardır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sebeple</a:t>
            </a:r>
            <a:r>
              <a:rPr lang="en-US" dirty="0"/>
              <a:t> yurt </a:t>
            </a:r>
            <a:r>
              <a:rPr lang="en-US" dirty="0" err="1"/>
              <a:t>içi</a:t>
            </a:r>
            <a:r>
              <a:rPr lang="en-US" dirty="0"/>
              <a:t> </a:t>
            </a:r>
            <a:r>
              <a:rPr lang="en-US" dirty="0" err="1"/>
              <a:t>azaltım</a:t>
            </a:r>
            <a:r>
              <a:rPr lang="en-US" dirty="0"/>
              <a:t> </a:t>
            </a:r>
            <a:r>
              <a:rPr lang="en-US" dirty="0" err="1"/>
              <a:t>önlemlerini</a:t>
            </a:r>
            <a:r>
              <a:rPr lang="en-US" dirty="0"/>
              <a:t> </a:t>
            </a:r>
            <a:r>
              <a:rPr lang="en-US" dirty="0" err="1"/>
              <a:t>devam</a:t>
            </a:r>
            <a:r>
              <a:rPr lang="en-US" dirty="0"/>
              <a:t> </a:t>
            </a:r>
            <a:r>
              <a:rPr lang="en-US" dirty="0" err="1"/>
              <a:t>ettirmek</a:t>
            </a:r>
            <a:r>
              <a:rPr lang="en-US" dirty="0"/>
              <a:t> </a:t>
            </a:r>
            <a:r>
              <a:rPr lang="en-US" dirty="0" err="1"/>
              <a:t>zorundadırlar</a:t>
            </a:r>
            <a:r>
              <a:rPr lang="en-US" dirty="0"/>
              <a:t>. </a:t>
            </a:r>
          </a:p>
          <a:p>
            <a:r>
              <a:rPr lang="en-US" dirty="0" err="1"/>
              <a:t>Anlaşma</a:t>
            </a:r>
            <a:r>
              <a:rPr lang="en-US" dirty="0"/>
              <a:t>,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yılda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sera </a:t>
            </a:r>
            <a:r>
              <a:rPr lang="en-US" dirty="0" err="1"/>
              <a:t>gazı</a:t>
            </a:r>
            <a:r>
              <a:rPr lang="en-US" dirty="0"/>
              <a:t> </a:t>
            </a:r>
            <a:r>
              <a:rPr lang="en-US" dirty="0" err="1"/>
              <a:t>envanter</a:t>
            </a:r>
            <a:r>
              <a:rPr lang="en-US" dirty="0"/>
              <a:t>- </a:t>
            </a:r>
            <a:r>
              <a:rPr lang="en-US" dirty="0" err="1"/>
              <a:t>lerinin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ulusal</a:t>
            </a:r>
            <a:r>
              <a:rPr lang="en-US" dirty="0"/>
              <a:t> </a:t>
            </a:r>
            <a:r>
              <a:rPr lang="en-US" dirty="0" err="1"/>
              <a:t>gelişmelerin</a:t>
            </a:r>
            <a:r>
              <a:rPr lang="en-US" dirty="0"/>
              <a:t> </a:t>
            </a:r>
            <a:r>
              <a:rPr lang="en-US" dirty="0" err="1"/>
              <a:t>takibinin</a:t>
            </a:r>
            <a:r>
              <a:rPr lang="en-US" dirty="0"/>
              <a:t> </a:t>
            </a:r>
            <a:r>
              <a:rPr lang="en-US" dirty="0" err="1"/>
              <a:t>yapılması</a:t>
            </a:r>
            <a:r>
              <a:rPr lang="en-US" dirty="0"/>
              <a:t> </a:t>
            </a:r>
            <a:r>
              <a:rPr lang="en-US" dirty="0" err="1"/>
              <a:t>dahil</a:t>
            </a:r>
            <a:r>
              <a:rPr lang="en-US" dirty="0"/>
              <a:t> </a:t>
            </a:r>
            <a:r>
              <a:rPr lang="en-US" dirty="0" err="1"/>
              <a:t>ciddi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şeffaflık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sorumluluk</a:t>
            </a:r>
            <a:r>
              <a:rPr lang="en-US" dirty="0"/>
              <a:t> </a:t>
            </a:r>
            <a:r>
              <a:rPr lang="en-US" dirty="0" err="1"/>
              <a:t>çerçevesi</a:t>
            </a:r>
            <a:r>
              <a:rPr lang="en-US" dirty="0"/>
              <a:t> </a:t>
            </a:r>
            <a:r>
              <a:rPr lang="en-US" dirty="0" err="1"/>
              <a:t>getirmektedir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327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Autofit/>
          </a:bodyPr>
          <a:lstStyle/>
          <a:p>
            <a:r>
              <a:rPr lang="tr-TR" sz="2500" dirty="0" smtClean="0"/>
              <a:t>Paris Anlaşması 2015</a:t>
            </a:r>
            <a:endParaRPr lang="tr-TR" sz="2500" dirty="0"/>
          </a:p>
        </p:txBody>
      </p:sp>
      <p:pic>
        <p:nvPicPr>
          <p:cNvPr id="2" name="Picture 1" descr="Ekran Resmi 2018-03-31 23.40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97439"/>
            <a:ext cx="7747000" cy="876300"/>
          </a:xfrm>
          <a:prstGeom prst="rect">
            <a:avLst/>
          </a:prstGeom>
        </p:spPr>
      </p:pic>
      <p:pic>
        <p:nvPicPr>
          <p:cNvPr id="5" name="Resim 13" descr="AB_tr_en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6632"/>
            <a:ext cx="1695475" cy="766974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Anlaşma</a:t>
            </a:r>
            <a:r>
              <a:rPr lang="en-US" dirty="0"/>
              <a:t>, </a:t>
            </a:r>
            <a:r>
              <a:rPr lang="en-US" dirty="0" err="1"/>
              <a:t>İklim</a:t>
            </a:r>
            <a:r>
              <a:rPr lang="en-US" dirty="0"/>
              <a:t> </a:t>
            </a:r>
            <a:r>
              <a:rPr lang="en-US" dirty="0" err="1"/>
              <a:t>finansmanı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uyum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iklim</a:t>
            </a:r>
            <a:r>
              <a:rPr lang="en-US" dirty="0"/>
              <a:t> </a:t>
            </a:r>
            <a:r>
              <a:rPr lang="en-US" dirty="0" err="1"/>
              <a:t>değişikliğinin</a:t>
            </a:r>
            <a:r>
              <a:rPr lang="en-US" dirty="0"/>
              <a:t> </a:t>
            </a:r>
            <a:r>
              <a:rPr lang="en-US" dirty="0" err="1"/>
              <a:t>olumsuz</a:t>
            </a:r>
            <a:r>
              <a:rPr lang="en-US" dirty="0"/>
              <a:t> </a:t>
            </a:r>
            <a:r>
              <a:rPr lang="en-US" dirty="0" err="1"/>
              <a:t>etkilerine</a:t>
            </a:r>
            <a:r>
              <a:rPr lang="en-US" dirty="0"/>
              <a:t> </a:t>
            </a:r>
            <a:r>
              <a:rPr lang="en-US" dirty="0" err="1"/>
              <a:t>bağlı</a:t>
            </a:r>
            <a:r>
              <a:rPr lang="en-US" dirty="0"/>
              <a:t> </a:t>
            </a:r>
            <a:r>
              <a:rPr lang="en-US" dirty="0" err="1"/>
              <a:t>gelişen</a:t>
            </a:r>
            <a:r>
              <a:rPr lang="en-US" dirty="0"/>
              <a:t> </a:t>
            </a:r>
            <a:r>
              <a:rPr lang="en-US" dirty="0" err="1"/>
              <a:t>kayıp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zararlara</a:t>
            </a:r>
            <a:r>
              <a:rPr lang="en-US" dirty="0"/>
              <a:t> </a:t>
            </a:r>
            <a:r>
              <a:rPr lang="en-US" dirty="0" err="1"/>
              <a:t>ilişkin</a:t>
            </a:r>
            <a:r>
              <a:rPr lang="en-US" dirty="0"/>
              <a:t> </a:t>
            </a:r>
            <a:r>
              <a:rPr lang="en-US" dirty="0" err="1"/>
              <a:t>ihtiyaçları</a:t>
            </a:r>
            <a:r>
              <a:rPr lang="en-US" dirty="0"/>
              <a:t> </a:t>
            </a:r>
            <a:r>
              <a:rPr lang="en-US" dirty="0" err="1"/>
              <a:t>ortaya</a:t>
            </a:r>
            <a:r>
              <a:rPr lang="en-US" dirty="0"/>
              <a:t> </a:t>
            </a:r>
            <a:r>
              <a:rPr lang="en-US" dirty="0" err="1"/>
              <a:t>koymaya</a:t>
            </a:r>
            <a:r>
              <a:rPr lang="en-US" dirty="0"/>
              <a:t> </a:t>
            </a:r>
            <a:r>
              <a:rPr lang="en-US" dirty="0" err="1"/>
              <a:t>yarayacak</a:t>
            </a:r>
            <a:r>
              <a:rPr lang="en-US" dirty="0"/>
              <a:t> </a:t>
            </a:r>
            <a:r>
              <a:rPr lang="en-US" dirty="0" err="1"/>
              <a:t>hükümlerin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aldığı</a:t>
            </a:r>
            <a:r>
              <a:rPr lang="en-US" dirty="0"/>
              <a:t>, </a:t>
            </a:r>
            <a:r>
              <a:rPr lang="en-US" dirty="0" err="1"/>
              <a:t>büyük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dayanışma</a:t>
            </a:r>
            <a:r>
              <a:rPr lang="en-US" dirty="0"/>
              <a:t> </a:t>
            </a:r>
            <a:r>
              <a:rPr lang="en-US" dirty="0" err="1"/>
              <a:t>paketi</a:t>
            </a:r>
            <a:r>
              <a:rPr lang="en-US" dirty="0"/>
              <a:t> </a:t>
            </a:r>
            <a:r>
              <a:rPr lang="en-US" dirty="0" err="1"/>
              <a:t>sunmak</a:t>
            </a:r>
            <a:r>
              <a:rPr lang="en-US" dirty="0"/>
              <a:t>- </a:t>
            </a:r>
            <a:r>
              <a:rPr lang="en-US" dirty="0" err="1"/>
              <a:t>tadır</a:t>
            </a:r>
            <a:r>
              <a:rPr lang="en-US" dirty="0"/>
              <a:t>. </a:t>
            </a:r>
          </a:p>
          <a:p>
            <a:r>
              <a:rPr lang="en-US" dirty="0" err="1"/>
              <a:t>Uyum</a:t>
            </a:r>
            <a:r>
              <a:rPr lang="en-US" dirty="0"/>
              <a:t> </a:t>
            </a:r>
            <a:r>
              <a:rPr lang="en-US" dirty="0" err="1"/>
              <a:t>konusu</a:t>
            </a:r>
            <a:r>
              <a:rPr lang="en-US" dirty="0"/>
              <a:t>, Paris </a:t>
            </a:r>
            <a:r>
              <a:rPr lang="en-US" dirty="0" err="1"/>
              <a:t>Anlaşması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ilk </a:t>
            </a:r>
            <a:r>
              <a:rPr lang="en-US" dirty="0" err="1"/>
              <a:t>defa</a:t>
            </a:r>
            <a:r>
              <a:rPr lang="en-US" dirty="0"/>
              <a:t> </a:t>
            </a:r>
            <a:r>
              <a:rPr lang="en-US" dirty="0" err="1"/>
              <a:t>kapasite</a:t>
            </a:r>
            <a:r>
              <a:rPr lang="en-US" dirty="0"/>
              <a:t> </a:t>
            </a:r>
            <a:r>
              <a:rPr lang="en-US" dirty="0" err="1"/>
              <a:t>geliştirme</a:t>
            </a:r>
            <a:r>
              <a:rPr lang="en-US" dirty="0"/>
              <a:t>, </a:t>
            </a:r>
            <a:r>
              <a:rPr lang="en-US" dirty="0" err="1"/>
              <a:t>iklim</a:t>
            </a:r>
            <a:r>
              <a:rPr lang="en-US" dirty="0"/>
              <a:t> </a:t>
            </a:r>
            <a:r>
              <a:rPr lang="en-US" dirty="0" err="1"/>
              <a:t>değişikliğine</a:t>
            </a:r>
            <a:r>
              <a:rPr lang="en-US" dirty="0"/>
              <a:t> </a:t>
            </a:r>
            <a:r>
              <a:rPr lang="en-US" dirty="0" err="1"/>
              <a:t>direnc</a:t>
            </a:r>
            <a:r>
              <a:rPr lang="en-US" dirty="0"/>
              <a:t>̧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iklim</a:t>
            </a:r>
            <a:r>
              <a:rPr lang="en-US" dirty="0"/>
              <a:t> </a:t>
            </a:r>
            <a:r>
              <a:rPr lang="en-US" dirty="0" err="1"/>
              <a:t>değişikliğinden</a:t>
            </a:r>
            <a:r>
              <a:rPr lang="en-US" dirty="0"/>
              <a:t> </a:t>
            </a:r>
            <a:r>
              <a:rPr lang="en-US" dirty="0" err="1"/>
              <a:t>etkilenebilirlik</a:t>
            </a:r>
            <a:r>
              <a:rPr lang="en-US" dirty="0"/>
              <a:t> </a:t>
            </a:r>
            <a:r>
              <a:rPr lang="en-US" dirty="0" err="1"/>
              <a:t>konularını</a:t>
            </a:r>
            <a:r>
              <a:rPr lang="en-US" dirty="0"/>
              <a:t> </a:t>
            </a:r>
            <a:r>
              <a:rPr lang="en-US" dirty="0" err="1"/>
              <a:t>içerecek</a:t>
            </a:r>
            <a:r>
              <a:rPr lang="en-US" dirty="0"/>
              <a:t> </a:t>
            </a:r>
            <a:r>
              <a:rPr lang="en-US" dirty="0" err="1"/>
              <a:t>şekilde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küresel</a:t>
            </a:r>
            <a:r>
              <a:rPr lang="en-US" dirty="0"/>
              <a:t> </a:t>
            </a:r>
            <a:r>
              <a:rPr lang="en-US" dirty="0" err="1"/>
              <a:t>hedef</a:t>
            </a:r>
            <a:r>
              <a:rPr lang="en-US" dirty="0"/>
              <a:t> </a:t>
            </a:r>
            <a:r>
              <a:rPr lang="en-US" dirty="0" err="1"/>
              <a:t>olmuştur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395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Autofit/>
          </a:bodyPr>
          <a:lstStyle/>
          <a:p>
            <a:r>
              <a:rPr lang="tr-TR" sz="2500" dirty="0" smtClean="0"/>
              <a:t>Türkiye’nin Sera Gazı Emisyonları</a:t>
            </a:r>
            <a:endParaRPr lang="tr-TR" sz="2500" dirty="0"/>
          </a:p>
        </p:txBody>
      </p:sp>
      <p:pic>
        <p:nvPicPr>
          <p:cNvPr id="2" name="Picture 1" descr="Ekran Resmi 2018-03-31 23.40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97439"/>
            <a:ext cx="7747000" cy="876300"/>
          </a:xfrm>
          <a:prstGeom prst="rect">
            <a:avLst/>
          </a:prstGeom>
        </p:spPr>
      </p:pic>
      <p:pic>
        <p:nvPicPr>
          <p:cNvPr id="5" name="Resim 13" descr="AB_tr_en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6632"/>
            <a:ext cx="1695475" cy="766974"/>
          </a:xfrm>
          <a:prstGeom prst="rect">
            <a:avLst/>
          </a:prstGeom>
          <a:noFill/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59" r="-48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32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Autofit/>
          </a:bodyPr>
          <a:lstStyle/>
          <a:p>
            <a:r>
              <a:rPr lang="tr-TR" sz="2500" dirty="0" smtClean="0"/>
              <a:t>Türkiye’de Fosil Yakıt Kullanımı (Algedik 2017)</a:t>
            </a:r>
            <a:endParaRPr lang="tr-TR" sz="2500" dirty="0"/>
          </a:p>
        </p:txBody>
      </p:sp>
      <p:pic>
        <p:nvPicPr>
          <p:cNvPr id="2" name="Picture 1" descr="Ekran Resmi 2018-03-31 23.40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97439"/>
            <a:ext cx="7747000" cy="876300"/>
          </a:xfrm>
          <a:prstGeom prst="rect">
            <a:avLst/>
          </a:prstGeom>
        </p:spPr>
      </p:pic>
      <p:pic>
        <p:nvPicPr>
          <p:cNvPr id="5" name="Resim 13" descr="AB_tr_en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6632"/>
            <a:ext cx="1695475" cy="766974"/>
          </a:xfrm>
          <a:prstGeom prst="rect">
            <a:avLst/>
          </a:prstGeom>
          <a:noFill/>
        </p:spPr>
      </p:pic>
      <p:pic>
        <p:nvPicPr>
          <p:cNvPr id="7" name="Content Placeholder 3" descr="Ekran Resmi 2018-03-31 22.52.02.pn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817" r="-51817"/>
          <a:stretch/>
        </p:blipFill>
        <p:spPr/>
      </p:pic>
    </p:spTree>
    <p:extLst>
      <p:ext uri="{BB962C8B-B14F-4D97-AF65-F5344CB8AC3E}">
        <p14:creationId xmlns:p14="http://schemas.microsoft.com/office/powerpoint/2010/main" val="2123974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ran Resmi 2018-03-31 23.40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97439"/>
            <a:ext cx="7747000" cy="876300"/>
          </a:xfrm>
          <a:prstGeom prst="rect">
            <a:avLst/>
          </a:prstGeom>
        </p:spPr>
      </p:pic>
      <p:pic>
        <p:nvPicPr>
          <p:cNvPr id="5" name="Resim 13" descr="AB_tr_en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6632"/>
            <a:ext cx="1695475" cy="766974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3" descr="TR iklim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81" r="-182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5169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ran Resmi 2018-03-31 23.40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97439"/>
            <a:ext cx="7747000" cy="876300"/>
          </a:xfrm>
          <a:prstGeom prst="rect">
            <a:avLst/>
          </a:prstGeom>
        </p:spPr>
      </p:pic>
      <p:pic>
        <p:nvPicPr>
          <p:cNvPr id="5" name="Resim 13" descr="AB_tr_en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6632"/>
            <a:ext cx="1695475" cy="766974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 descr="Ekran Resmi 2018-01-11 01.17.25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90" r="-351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4514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ran Resmi 2018-03-31 23.40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97439"/>
            <a:ext cx="7747000" cy="876300"/>
          </a:xfrm>
          <a:prstGeom prst="rect">
            <a:avLst/>
          </a:prstGeom>
        </p:spPr>
      </p:pic>
      <p:pic>
        <p:nvPicPr>
          <p:cNvPr id="5" name="Resim 13" descr="AB_tr_en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6632"/>
            <a:ext cx="1695475" cy="766974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İklim</a:t>
            </a:r>
            <a:r>
              <a:rPr lang="en-US" dirty="0"/>
              <a:t> </a:t>
            </a:r>
            <a:r>
              <a:rPr lang="en-US" dirty="0" err="1"/>
              <a:t>Değişikliği</a:t>
            </a:r>
            <a:r>
              <a:rPr lang="en-US" dirty="0"/>
              <a:t> </a:t>
            </a:r>
            <a:r>
              <a:rPr lang="en-US" dirty="0" err="1"/>
              <a:t>Eylem</a:t>
            </a:r>
            <a:r>
              <a:rPr lang="en-US" dirty="0"/>
              <a:t> </a:t>
            </a:r>
            <a:r>
              <a:rPr lang="en-US" dirty="0" err="1"/>
              <a:t>Planı</a:t>
            </a:r>
            <a:r>
              <a:rPr lang="en-US" dirty="0"/>
              <a:t>, </a:t>
            </a:r>
            <a:r>
              <a:rPr lang="en-US" dirty="0" err="1"/>
              <a:t>Türkiye’nin</a:t>
            </a:r>
            <a:r>
              <a:rPr lang="en-US" dirty="0"/>
              <a:t> </a:t>
            </a:r>
            <a:r>
              <a:rPr lang="en-US" dirty="0" err="1"/>
              <a:t>özellikle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kaynaklarının</a:t>
            </a:r>
            <a:r>
              <a:rPr lang="en-US" dirty="0"/>
              <a:t> </a:t>
            </a:r>
            <a:r>
              <a:rPr lang="en-US" dirty="0" err="1"/>
              <a:t>azalması</a:t>
            </a:r>
            <a:r>
              <a:rPr lang="en-US" dirty="0"/>
              <a:t>, </a:t>
            </a:r>
            <a:r>
              <a:rPr lang="en-US" dirty="0" err="1"/>
              <a:t>orman</a:t>
            </a:r>
            <a:r>
              <a:rPr lang="en-US" dirty="0"/>
              <a:t> </a:t>
            </a:r>
            <a:r>
              <a:rPr lang="en-US" dirty="0" err="1"/>
              <a:t>yangınları</a:t>
            </a:r>
            <a:r>
              <a:rPr lang="en-US" dirty="0"/>
              <a:t>, </a:t>
            </a:r>
            <a:r>
              <a:rPr lang="en-US" dirty="0" err="1"/>
              <a:t>kuraklık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çölleşme</a:t>
            </a:r>
            <a:r>
              <a:rPr lang="en-US" dirty="0"/>
              <a:t>, </a:t>
            </a:r>
            <a:r>
              <a:rPr lang="en-US" dirty="0" err="1"/>
              <a:t>bunlara</a:t>
            </a:r>
            <a:r>
              <a:rPr lang="en-US" dirty="0"/>
              <a:t> </a:t>
            </a:r>
            <a:r>
              <a:rPr lang="en-US" dirty="0" err="1"/>
              <a:t>bağlı</a:t>
            </a:r>
            <a:r>
              <a:rPr lang="en-US" dirty="0"/>
              <a:t> </a:t>
            </a:r>
            <a:r>
              <a:rPr lang="en-US" dirty="0" err="1"/>
              <a:t>ekolojik</a:t>
            </a:r>
            <a:r>
              <a:rPr lang="en-US" dirty="0"/>
              <a:t> </a:t>
            </a:r>
            <a:r>
              <a:rPr lang="en-US" dirty="0" err="1"/>
              <a:t>bozulmalar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olumsuz</a:t>
            </a:r>
            <a:r>
              <a:rPr lang="en-US" dirty="0"/>
              <a:t> </a:t>
            </a:r>
            <a:r>
              <a:rPr lang="en-US" dirty="0" err="1"/>
              <a:t>etkilerden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ölçüde</a:t>
            </a:r>
            <a:r>
              <a:rPr lang="en-US" dirty="0"/>
              <a:t> </a:t>
            </a:r>
            <a:r>
              <a:rPr lang="en-US" dirty="0" err="1"/>
              <a:t>etkileneceğini</a:t>
            </a:r>
            <a:r>
              <a:rPr lang="en-US" dirty="0"/>
              <a:t> </a:t>
            </a:r>
            <a:r>
              <a:rPr lang="en-US" dirty="0" err="1"/>
              <a:t>öngörüyor</a:t>
            </a:r>
            <a:r>
              <a:rPr lang="en-US" dirty="0"/>
              <a:t>.</a:t>
            </a:r>
          </a:p>
          <a:p>
            <a:r>
              <a:rPr lang="en-US" dirty="0" err="1"/>
              <a:t>Sıcak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kurak</a:t>
            </a:r>
            <a:r>
              <a:rPr lang="en-US" dirty="0"/>
              <a:t> </a:t>
            </a:r>
            <a:r>
              <a:rPr lang="en-US" dirty="0" err="1"/>
              <a:t>devrenin</a:t>
            </a:r>
            <a:r>
              <a:rPr lang="en-US" dirty="0"/>
              <a:t> </a:t>
            </a:r>
            <a:r>
              <a:rPr lang="en-US" dirty="0" err="1"/>
              <a:t>uzunluğundaki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şiddetindeki</a:t>
            </a:r>
            <a:r>
              <a:rPr lang="en-US" dirty="0"/>
              <a:t> </a:t>
            </a:r>
            <a:r>
              <a:rPr lang="en-US" dirty="0" err="1"/>
              <a:t>artışa</a:t>
            </a:r>
            <a:r>
              <a:rPr lang="en-US" dirty="0"/>
              <a:t> </a:t>
            </a:r>
            <a:r>
              <a:rPr lang="en-US" dirty="0" err="1"/>
              <a:t>bağlı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, </a:t>
            </a:r>
            <a:r>
              <a:rPr lang="en-US" dirty="0" err="1"/>
              <a:t>orman</a:t>
            </a:r>
            <a:r>
              <a:rPr lang="en-US" dirty="0"/>
              <a:t> </a:t>
            </a:r>
            <a:r>
              <a:rPr lang="en-US" dirty="0" err="1"/>
              <a:t>yangınlarının</a:t>
            </a:r>
            <a:r>
              <a:rPr lang="en-US" dirty="0"/>
              <a:t> </a:t>
            </a:r>
            <a:r>
              <a:rPr lang="en-US" dirty="0" err="1"/>
              <a:t>frekansı</a:t>
            </a:r>
            <a:r>
              <a:rPr lang="en-US" dirty="0"/>
              <a:t>, </a:t>
            </a:r>
            <a:r>
              <a:rPr lang="en-US" dirty="0" err="1"/>
              <a:t>etki</a:t>
            </a:r>
            <a:r>
              <a:rPr lang="en-US" dirty="0"/>
              <a:t> </a:t>
            </a:r>
            <a:r>
              <a:rPr lang="en-US" dirty="0" err="1"/>
              <a:t>alanı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süresi</a:t>
            </a:r>
            <a:r>
              <a:rPr lang="en-US" dirty="0"/>
              <a:t> </a:t>
            </a:r>
            <a:r>
              <a:rPr lang="en-US" dirty="0" err="1"/>
              <a:t>artabilir</a:t>
            </a:r>
            <a:r>
              <a:rPr lang="en-US" dirty="0"/>
              <a:t>;  </a:t>
            </a:r>
            <a:r>
              <a:rPr lang="en-US" dirty="0" err="1"/>
              <a:t>Tarımsal</a:t>
            </a:r>
            <a:r>
              <a:rPr lang="en-US" dirty="0"/>
              <a:t> </a:t>
            </a:r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potansiyeli</a:t>
            </a:r>
            <a:r>
              <a:rPr lang="en-US" dirty="0"/>
              <a:t> </a:t>
            </a:r>
            <a:r>
              <a:rPr lang="en-US" dirty="0" err="1"/>
              <a:t>değişebilir</a:t>
            </a:r>
            <a:r>
              <a:rPr lang="en-US" dirty="0"/>
              <a:t> (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değişiklik</a:t>
            </a:r>
            <a:r>
              <a:rPr lang="en-US" dirty="0"/>
              <a:t> </a:t>
            </a:r>
            <a:r>
              <a:rPr lang="en-US" dirty="0" err="1"/>
              <a:t>bölgesel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mevsimsel</a:t>
            </a:r>
            <a:r>
              <a:rPr lang="en-US" dirty="0"/>
              <a:t> </a:t>
            </a:r>
            <a:r>
              <a:rPr lang="en-US" dirty="0" err="1"/>
              <a:t>farklılıklarla</a:t>
            </a:r>
            <a:r>
              <a:rPr lang="en-US" dirty="0"/>
              <a:t> </a:t>
            </a:r>
            <a:r>
              <a:rPr lang="en-US" dirty="0" err="1"/>
              <a:t>birlikte</a:t>
            </a:r>
            <a:r>
              <a:rPr lang="en-US" dirty="0"/>
              <a:t>, </a:t>
            </a:r>
            <a:r>
              <a:rPr lang="en-US" dirty="0" err="1"/>
              <a:t>türlere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artış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azalış</a:t>
            </a:r>
            <a:r>
              <a:rPr lang="en-US" dirty="0"/>
              <a:t> </a:t>
            </a:r>
            <a:r>
              <a:rPr lang="en-US" dirty="0" err="1"/>
              <a:t>biçiminde</a:t>
            </a:r>
            <a:r>
              <a:rPr lang="en-US" dirty="0"/>
              <a:t> </a:t>
            </a:r>
            <a:r>
              <a:rPr lang="en-US" dirty="0" err="1"/>
              <a:t>olabilir</a:t>
            </a:r>
            <a:r>
              <a:rPr lang="en-US" dirty="0"/>
              <a:t>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82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ran Resmi 2018-03-31 23.40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97439"/>
            <a:ext cx="7747000" cy="876300"/>
          </a:xfrm>
          <a:prstGeom prst="rect">
            <a:avLst/>
          </a:prstGeom>
        </p:spPr>
      </p:pic>
      <p:pic>
        <p:nvPicPr>
          <p:cNvPr id="5" name="Resim 13" descr="AB_tr_en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6632"/>
            <a:ext cx="1695475" cy="766974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err="1"/>
              <a:t>Akdeniz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Ege</a:t>
            </a:r>
            <a:r>
              <a:rPr lang="en-US" dirty="0"/>
              <a:t> </a:t>
            </a:r>
            <a:r>
              <a:rPr lang="en-US" dirty="0" err="1"/>
              <a:t>kıyı</a:t>
            </a:r>
            <a:r>
              <a:rPr lang="en-US" dirty="0"/>
              <a:t> </a:t>
            </a:r>
            <a:r>
              <a:rPr lang="en-US" dirty="0" err="1"/>
              <a:t>şeritleri</a:t>
            </a:r>
            <a:r>
              <a:rPr lang="en-US" dirty="0"/>
              <a:t>, </a:t>
            </a:r>
            <a:r>
              <a:rPr lang="en-US" dirty="0" err="1"/>
              <a:t>iklim</a:t>
            </a:r>
            <a:r>
              <a:rPr lang="en-US" dirty="0"/>
              <a:t> </a:t>
            </a:r>
            <a:r>
              <a:rPr lang="en-US" dirty="0" err="1"/>
              <a:t>değişikliğinin</a:t>
            </a:r>
            <a:r>
              <a:rPr lang="en-US" dirty="0"/>
              <a:t> </a:t>
            </a:r>
            <a:r>
              <a:rPr lang="en-US" dirty="0" err="1"/>
              <a:t>olumsuz</a:t>
            </a:r>
            <a:r>
              <a:rPr lang="en-US" dirty="0"/>
              <a:t> </a:t>
            </a:r>
            <a:r>
              <a:rPr lang="en-US" dirty="0" err="1"/>
              <a:t>etkilerini</a:t>
            </a:r>
            <a:r>
              <a:rPr lang="en-US" dirty="0"/>
              <a:t> en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hissedecek</a:t>
            </a:r>
            <a:r>
              <a:rPr lang="en-US" dirty="0"/>
              <a:t> </a:t>
            </a:r>
            <a:r>
              <a:rPr lang="en-US" dirty="0" err="1"/>
              <a:t>coğrafyalar</a:t>
            </a:r>
            <a:r>
              <a:rPr lang="en-US" dirty="0"/>
              <a:t> </a:t>
            </a:r>
            <a:r>
              <a:rPr lang="en-US" dirty="0" err="1"/>
              <a:t>arasındadır</a:t>
            </a:r>
            <a:r>
              <a:rPr lang="en-US" dirty="0"/>
              <a:t>. </a:t>
            </a:r>
            <a:r>
              <a:rPr lang="en-US" dirty="0" err="1"/>
              <a:t>Büyük</a:t>
            </a:r>
            <a:r>
              <a:rPr lang="en-US" dirty="0"/>
              <a:t> </a:t>
            </a:r>
            <a:r>
              <a:rPr lang="en-US" dirty="0" err="1"/>
              <a:t>kentlerde</a:t>
            </a:r>
            <a:r>
              <a:rPr lang="en-US" dirty="0"/>
              <a:t> </a:t>
            </a:r>
            <a:r>
              <a:rPr lang="en-US" dirty="0" err="1"/>
              <a:t>hızlı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plansız</a:t>
            </a:r>
            <a:r>
              <a:rPr lang="en-US" dirty="0"/>
              <a:t> </a:t>
            </a:r>
            <a:r>
              <a:rPr lang="en-US" dirty="0" err="1"/>
              <a:t>nüfus</a:t>
            </a:r>
            <a:r>
              <a:rPr lang="en-US" dirty="0"/>
              <a:t> </a:t>
            </a:r>
            <a:r>
              <a:rPr lang="en-US" dirty="0" err="1"/>
              <a:t>artışı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sanayileşme</a:t>
            </a:r>
            <a:r>
              <a:rPr lang="en-US" dirty="0"/>
              <a:t>, </a:t>
            </a:r>
            <a:r>
              <a:rPr lang="en-US" dirty="0" err="1"/>
              <a:t>artan</a:t>
            </a:r>
            <a:r>
              <a:rPr lang="en-US" dirty="0"/>
              <a:t> </a:t>
            </a:r>
            <a:r>
              <a:rPr lang="en-US" dirty="0" err="1"/>
              <a:t>betonlaşma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yeşil</a:t>
            </a:r>
            <a:r>
              <a:rPr lang="en-US" dirty="0"/>
              <a:t> </a:t>
            </a:r>
            <a:r>
              <a:rPr lang="en-US" dirty="0" err="1"/>
              <a:t>alan</a:t>
            </a:r>
            <a:r>
              <a:rPr lang="en-US" dirty="0"/>
              <a:t> </a:t>
            </a:r>
            <a:r>
              <a:rPr lang="en-US" dirty="0" err="1"/>
              <a:t>kaybı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son </a:t>
            </a:r>
            <a:r>
              <a:rPr lang="en-US" dirty="0" err="1"/>
              <a:t>derece</a:t>
            </a:r>
            <a:r>
              <a:rPr lang="en-US" dirty="0"/>
              <a:t> </a:t>
            </a:r>
            <a:r>
              <a:rPr lang="en-US" dirty="0" err="1"/>
              <a:t>ciddi</a:t>
            </a:r>
            <a:r>
              <a:rPr lang="en-US" dirty="0"/>
              <a:t> </a:t>
            </a:r>
            <a:r>
              <a:rPr lang="en-US" dirty="0" err="1"/>
              <a:t>hava</a:t>
            </a:r>
            <a:r>
              <a:rPr lang="en-US" dirty="0"/>
              <a:t>/</a:t>
            </a:r>
            <a:r>
              <a:rPr lang="en-US" dirty="0" err="1"/>
              <a:t>su</a:t>
            </a:r>
            <a:r>
              <a:rPr lang="en-US" dirty="0"/>
              <a:t>/</a:t>
            </a:r>
            <a:r>
              <a:rPr lang="en-US" dirty="0" err="1"/>
              <a:t>toprak</a:t>
            </a:r>
            <a:r>
              <a:rPr lang="en-US" dirty="0"/>
              <a:t> </a:t>
            </a:r>
            <a:r>
              <a:rPr lang="en-US" dirty="0" err="1"/>
              <a:t>kirliliği</a:t>
            </a:r>
            <a:r>
              <a:rPr lang="en-US" dirty="0"/>
              <a:t> </a:t>
            </a:r>
            <a:r>
              <a:rPr lang="en-US" dirty="0" err="1"/>
              <a:t>tehditleri</a:t>
            </a:r>
            <a:r>
              <a:rPr lang="en-US" dirty="0"/>
              <a:t> </a:t>
            </a:r>
            <a:r>
              <a:rPr lang="en-US" dirty="0" err="1"/>
              <a:t>altında</a:t>
            </a:r>
            <a:r>
              <a:rPr lang="en-US" dirty="0"/>
              <a:t> </a:t>
            </a:r>
            <a:r>
              <a:rPr lang="en-US" dirty="0" err="1"/>
              <a:t>halihazırda</a:t>
            </a:r>
            <a:r>
              <a:rPr lang="en-US" dirty="0"/>
              <a:t> </a:t>
            </a:r>
            <a:r>
              <a:rPr lang="en-US" dirty="0" err="1"/>
              <a:t>iklim</a:t>
            </a:r>
            <a:r>
              <a:rPr lang="en-US" dirty="0"/>
              <a:t> </a:t>
            </a:r>
            <a:r>
              <a:rPr lang="en-US" dirty="0" err="1"/>
              <a:t>değişikliğinin</a:t>
            </a:r>
            <a:r>
              <a:rPr lang="en-US" dirty="0"/>
              <a:t> </a:t>
            </a:r>
            <a:r>
              <a:rPr lang="en-US" dirty="0" err="1"/>
              <a:t>etkilerini</a:t>
            </a:r>
            <a:r>
              <a:rPr lang="en-US" dirty="0"/>
              <a:t> </a:t>
            </a:r>
            <a:r>
              <a:rPr lang="en-US" dirty="0" err="1"/>
              <a:t>yaşamaktadır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 </a:t>
            </a:r>
            <a:r>
              <a:rPr lang="en-US" dirty="0" err="1"/>
              <a:t>Aşırı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beklenmedik</a:t>
            </a:r>
            <a:r>
              <a:rPr lang="en-US" dirty="0"/>
              <a:t> </a:t>
            </a:r>
            <a:r>
              <a:rPr lang="en-US" dirty="0" err="1"/>
              <a:t>iklim</a:t>
            </a:r>
            <a:r>
              <a:rPr lang="en-US" dirty="0"/>
              <a:t> </a:t>
            </a:r>
            <a:r>
              <a:rPr lang="en-US" dirty="0" err="1"/>
              <a:t>olayları</a:t>
            </a:r>
            <a:r>
              <a:rPr lang="en-US" dirty="0"/>
              <a:t>, </a:t>
            </a:r>
            <a:r>
              <a:rPr lang="en-US" dirty="0" err="1"/>
              <a:t>taşkın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seller, </a:t>
            </a:r>
            <a:r>
              <a:rPr lang="en-US" dirty="0" err="1"/>
              <a:t>sıcak</a:t>
            </a:r>
            <a:r>
              <a:rPr lang="en-US" dirty="0"/>
              <a:t> </a:t>
            </a:r>
            <a:r>
              <a:rPr lang="en-US" dirty="0" err="1"/>
              <a:t>dalgaları</a:t>
            </a:r>
            <a:r>
              <a:rPr lang="en-US" dirty="0"/>
              <a:t> </a:t>
            </a:r>
            <a:r>
              <a:rPr lang="en-US" dirty="0" err="1"/>
              <a:t>olağanlaşmıs</a:t>
            </a:r>
            <a:r>
              <a:rPr lang="en-US" dirty="0"/>
              <a:t>̧, </a:t>
            </a:r>
            <a:r>
              <a:rPr lang="en-US" dirty="0" err="1"/>
              <a:t>kentlerin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afetlere</a:t>
            </a:r>
            <a:r>
              <a:rPr lang="en-US" dirty="0"/>
              <a:t> </a:t>
            </a:r>
            <a:r>
              <a:rPr lang="en-US" dirty="0" err="1"/>
              <a:t>hazırlık</a:t>
            </a:r>
            <a:r>
              <a:rPr lang="en-US" dirty="0"/>
              <a:t> </a:t>
            </a:r>
            <a:r>
              <a:rPr lang="en-US" dirty="0" err="1"/>
              <a:t>düzeylerini</a:t>
            </a:r>
            <a:r>
              <a:rPr lang="en-US" dirty="0"/>
              <a:t> </a:t>
            </a:r>
            <a:r>
              <a:rPr lang="en-US" dirty="0" err="1"/>
              <a:t>sınamaktadır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003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ran Resmi 2018-03-31 23.40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97439"/>
            <a:ext cx="7747000" cy="876300"/>
          </a:xfrm>
          <a:prstGeom prst="rect">
            <a:avLst/>
          </a:prstGeom>
        </p:spPr>
      </p:pic>
      <p:pic>
        <p:nvPicPr>
          <p:cNvPr id="5" name="Resim 13" descr="AB_tr_en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6632"/>
            <a:ext cx="1695475" cy="766974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Türkiye’nin</a:t>
            </a:r>
            <a:r>
              <a:rPr lang="en-US" dirty="0"/>
              <a:t> </a:t>
            </a:r>
            <a:r>
              <a:rPr lang="en-US" dirty="0" err="1"/>
              <a:t>kurak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yarı</a:t>
            </a:r>
            <a:r>
              <a:rPr lang="en-US" dirty="0"/>
              <a:t> </a:t>
            </a:r>
            <a:r>
              <a:rPr lang="en-US" dirty="0" err="1"/>
              <a:t>kurak</a:t>
            </a:r>
            <a:r>
              <a:rPr lang="en-US" dirty="0"/>
              <a:t> </a:t>
            </a:r>
            <a:r>
              <a:rPr lang="en-US" dirty="0" err="1"/>
              <a:t>alanlarındaki</a:t>
            </a:r>
            <a:r>
              <a:rPr lang="en-US" dirty="0"/>
              <a:t>, </a:t>
            </a:r>
            <a:r>
              <a:rPr lang="en-US" dirty="0" err="1"/>
              <a:t>özellikle</a:t>
            </a:r>
            <a:r>
              <a:rPr lang="en-US" dirty="0"/>
              <a:t> </a:t>
            </a:r>
            <a:r>
              <a:rPr lang="en-US" dirty="0" err="1"/>
              <a:t>kentlerdeki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kaynakları</a:t>
            </a:r>
            <a:r>
              <a:rPr lang="en-US" dirty="0"/>
              <a:t> </a:t>
            </a:r>
            <a:r>
              <a:rPr lang="en-US" dirty="0" err="1"/>
              <a:t>sorunlarına</a:t>
            </a:r>
            <a:r>
              <a:rPr lang="en-US" dirty="0"/>
              <a:t> </a:t>
            </a:r>
            <a:r>
              <a:rPr lang="en-US" dirty="0" err="1"/>
              <a:t>yenileri</a:t>
            </a:r>
            <a:r>
              <a:rPr lang="en-US" dirty="0"/>
              <a:t> </a:t>
            </a:r>
            <a:r>
              <a:rPr lang="en-US" dirty="0" err="1"/>
              <a:t>eklenecek</a:t>
            </a:r>
            <a:r>
              <a:rPr lang="en-US" dirty="0"/>
              <a:t>; </a:t>
            </a:r>
            <a:r>
              <a:rPr lang="en-US" dirty="0" err="1"/>
              <a:t>tarımsal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içme</a:t>
            </a:r>
            <a:r>
              <a:rPr lang="en-US" dirty="0"/>
              <a:t> </a:t>
            </a:r>
            <a:r>
              <a:rPr lang="en-US" dirty="0" err="1"/>
              <a:t>amaçlı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gereksinimi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da </a:t>
            </a:r>
            <a:r>
              <a:rPr lang="en-US" dirty="0" err="1"/>
              <a:t>artabilecektir</a:t>
            </a:r>
            <a:r>
              <a:rPr lang="en-US" dirty="0"/>
              <a:t>.</a:t>
            </a:r>
          </a:p>
          <a:p>
            <a:r>
              <a:rPr lang="en-US" dirty="0" err="1"/>
              <a:t>Kentsel</a:t>
            </a:r>
            <a:r>
              <a:rPr lang="en-US" dirty="0"/>
              <a:t> </a:t>
            </a:r>
            <a:r>
              <a:rPr lang="en-US" dirty="0" err="1"/>
              <a:t>ısı</a:t>
            </a:r>
            <a:r>
              <a:rPr lang="en-US" dirty="0"/>
              <a:t> </a:t>
            </a:r>
            <a:r>
              <a:rPr lang="en-US" dirty="0" err="1"/>
              <a:t>adası</a:t>
            </a:r>
            <a:r>
              <a:rPr lang="en-US" dirty="0"/>
              <a:t> </a:t>
            </a:r>
            <a:r>
              <a:rPr lang="en-US" dirty="0" err="1"/>
              <a:t>etkisinin</a:t>
            </a:r>
            <a:r>
              <a:rPr lang="en-US" dirty="0"/>
              <a:t> de </a:t>
            </a:r>
            <a:r>
              <a:rPr lang="en-US" dirty="0" err="1"/>
              <a:t>katkısıyla</a:t>
            </a:r>
            <a:r>
              <a:rPr lang="en-US" dirty="0"/>
              <a:t>, </a:t>
            </a:r>
            <a:r>
              <a:rPr lang="en-US" dirty="0" err="1"/>
              <a:t>özellikle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kentlerde</a:t>
            </a:r>
            <a:r>
              <a:rPr lang="en-US" dirty="0"/>
              <a:t>, </a:t>
            </a:r>
            <a:r>
              <a:rPr lang="en-US" dirty="0" err="1"/>
              <a:t>sıcak</a:t>
            </a:r>
            <a:r>
              <a:rPr lang="en-US" dirty="0"/>
              <a:t> </a:t>
            </a:r>
            <a:r>
              <a:rPr lang="en-US" dirty="0" err="1"/>
              <a:t>devredeki</a:t>
            </a:r>
            <a:r>
              <a:rPr lang="en-US" dirty="0"/>
              <a:t> </a:t>
            </a:r>
            <a:r>
              <a:rPr lang="en-US" dirty="0" err="1"/>
              <a:t>gece</a:t>
            </a:r>
            <a:r>
              <a:rPr lang="en-US" dirty="0"/>
              <a:t> </a:t>
            </a:r>
            <a:r>
              <a:rPr lang="en-US" dirty="0" err="1"/>
              <a:t>sıcaklıkları</a:t>
            </a:r>
            <a:r>
              <a:rPr lang="en-US" dirty="0"/>
              <a:t> </a:t>
            </a:r>
            <a:r>
              <a:rPr lang="en-US" dirty="0" err="1"/>
              <a:t>belirgin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biçimde</a:t>
            </a:r>
            <a:r>
              <a:rPr lang="en-US" dirty="0"/>
              <a:t> </a:t>
            </a:r>
            <a:r>
              <a:rPr lang="en-US" dirty="0" err="1"/>
              <a:t>artacak</a:t>
            </a:r>
            <a:r>
              <a:rPr lang="en-US" dirty="0"/>
              <a:t>; </a:t>
            </a:r>
            <a:r>
              <a:rPr lang="en-US" dirty="0" err="1"/>
              <a:t>bu</a:t>
            </a:r>
            <a:r>
              <a:rPr lang="en-US" dirty="0"/>
              <a:t> da, </a:t>
            </a:r>
            <a:r>
              <a:rPr lang="en-US" dirty="0" err="1"/>
              <a:t>havalandırma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soğutma</a:t>
            </a:r>
            <a:r>
              <a:rPr lang="en-US" dirty="0"/>
              <a:t> </a:t>
            </a:r>
            <a:r>
              <a:rPr lang="en-US" dirty="0" err="1"/>
              <a:t>amaçlı</a:t>
            </a:r>
            <a:r>
              <a:rPr lang="en-US" dirty="0"/>
              <a:t> </a:t>
            </a:r>
            <a:r>
              <a:rPr lang="en-US" dirty="0" err="1"/>
              <a:t>enerji</a:t>
            </a:r>
            <a:r>
              <a:rPr lang="en-US" dirty="0"/>
              <a:t> </a:t>
            </a:r>
            <a:r>
              <a:rPr lang="en-US" dirty="0" err="1"/>
              <a:t>tüketiminin</a:t>
            </a:r>
            <a:r>
              <a:rPr lang="en-US" dirty="0"/>
              <a:t> </a:t>
            </a:r>
            <a:r>
              <a:rPr lang="en-US" dirty="0" err="1"/>
              <a:t>artmasına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olabilecektir</a:t>
            </a:r>
            <a:r>
              <a:rPr lang="en-US" dirty="0"/>
              <a:t>;</a:t>
            </a:r>
          </a:p>
          <a:p>
            <a:r>
              <a:rPr lang="en-US" dirty="0"/>
              <a:t>Su </a:t>
            </a:r>
            <a:r>
              <a:rPr lang="en-US" dirty="0" err="1"/>
              <a:t>varlığındaki</a:t>
            </a:r>
            <a:r>
              <a:rPr lang="en-US" dirty="0"/>
              <a:t> </a:t>
            </a:r>
            <a:r>
              <a:rPr lang="en-US" dirty="0" err="1"/>
              <a:t>değişiklikten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ısı</a:t>
            </a:r>
            <a:r>
              <a:rPr lang="en-US" dirty="0"/>
              <a:t> </a:t>
            </a:r>
            <a:r>
              <a:rPr lang="en-US" dirty="0" err="1"/>
              <a:t>stresinden</a:t>
            </a:r>
            <a:r>
              <a:rPr lang="en-US" dirty="0"/>
              <a:t> </a:t>
            </a:r>
            <a:r>
              <a:rPr lang="en-US" dirty="0" err="1"/>
              <a:t>kaynaklanan</a:t>
            </a:r>
            <a:r>
              <a:rPr lang="en-US" dirty="0"/>
              <a:t> </a:t>
            </a:r>
            <a:r>
              <a:rPr lang="en-US" dirty="0" err="1"/>
              <a:t>enfeksiyonlar</a:t>
            </a:r>
            <a:r>
              <a:rPr lang="en-US" dirty="0"/>
              <a:t>, </a:t>
            </a:r>
            <a:r>
              <a:rPr lang="en-US" dirty="0" err="1"/>
              <a:t>özellikle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kentlerdeki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sorunlarını</a:t>
            </a:r>
            <a:r>
              <a:rPr lang="en-US" dirty="0"/>
              <a:t> </a:t>
            </a:r>
            <a:r>
              <a:rPr lang="en-US" dirty="0" err="1"/>
              <a:t>artırabilir</a:t>
            </a:r>
            <a:r>
              <a:rPr lang="en-US"/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576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Kentler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İklim</a:t>
            </a:r>
            <a:r>
              <a:rPr lang="en-US" dirty="0" smtClean="0"/>
              <a:t> </a:t>
            </a:r>
            <a:r>
              <a:rPr lang="en-US" dirty="0" err="1" smtClean="0"/>
              <a:t>Değişikliği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Türkiye’nin</a:t>
            </a:r>
            <a:r>
              <a:rPr lang="en-US" dirty="0"/>
              <a:t> </a:t>
            </a:r>
            <a:r>
              <a:rPr lang="en-US" dirty="0" err="1"/>
              <a:t>kurak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yarı</a:t>
            </a:r>
            <a:r>
              <a:rPr lang="en-US" dirty="0"/>
              <a:t> </a:t>
            </a:r>
            <a:r>
              <a:rPr lang="en-US" dirty="0" err="1"/>
              <a:t>kurak</a:t>
            </a:r>
            <a:r>
              <a:rPr lang="en-US" dirty="0"/>
              <a:t> </a:t>
            </a:r>
            <a:r>
              <a:rPr lang="en-US" dirty="0" err="1"/>
              <a:t>alanlarındaki</a:t>
            </a:r>
            <a:r>
              <a:rPr lang="en-US" dirty="0"/>
              <a:t>, </a:t>
            </a:r>
            <a:r>
              <a:rPr lang="en-US" dirty="0" err="1"/>
              <a:t>özellikle</a:t>
            </a:r>
            <a:r>
              <a:rPr lang="en-US" dirty="0"/>
              <a:t> </a:t>
            </a:r>
            <a:r>
              <a:rPr lang="en-US" dirty="0" err="1"/>
              <a:t>kentlerdeki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kaynakları</a:t>
            </a:r>
            <a:r>
              <a:rPr lang="en-US" dirty="0"/>
              <a:t> </a:t>
            </a:r>
            <a:r>
              <a:rPr lang="en-US" dirty="0" err="1"/>
              <a:t>sorunlarına</a:t>
            </a:r>
            <a:r>
              <a:rPr lang="en-US" dirty="0"/>
              <a:t> </a:t>
            </a:r>
            <a:r>
              <a:rPr lang="en-US" dirty="0" err="1"/>
              <a:t>yenileri</a:t>
            </a:r>
            <a:r>
              <a:rPr lang="en-US" dirty="0"/>
              <a:t> </a:t>
            </a:r>
            <a:r>
              <a:rPr lang="en-US" dirty="0" err="1"/>
              <a:t>eklenecek</a:t>
            </a:r>
            <a:r>
              <a:rPr lang="en-US" dirty="0"/>
              <a:t>; </a:t>
            </a:r>
            <a:r>
              <a:rPr lang="en-US" dirty="0" err="1"/>
              <a:t>tarımsal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içme</a:t>
            </a:r>
            <a:r>
              <a:rPr lang="en-US" dirty="0"/>
              <a:t> </a:t>
            </a:r>
            <a:r>
              <a:rPr lang="en-US" dirty="0" err="1"/>
              <a:t>amaçlı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gereksinimi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da </a:t>
            </a:r>
            <a:r>
              <a:rPr lang="en-US" dirty="0" err="1" smtClean="0"/>
              <a:t>artabilecektir</a:t>
            </a:r>
            <a:r>
              <a:rPr lang="en-US" dirty="0" smtClean="0"/>
              <a:t>.</a:t>
            </a:r>
          </a:p>
          <a:p>
            <a:r>
              <a:rPr lang="en-US" dirty="0" err="1"/>
              <a:t>Kentsel</a:t>
            </a:r>
            <a:r>
              <a:rPr lang="en-US" dirty="0"/>
              <a:t> </a:t>
            </a:r>
            <a:r>
              <a:rPr lang="en-US" dirty="0" err="1"/>
              <a:t>ısı</a:t>
            </a:r>
            <a:r>
              <a:rPr lang="en-US" dirty="0"/>
              <a:t> </a:t>
            </a:r>
            <a:r>
              <a:rPr lang="en-US" dirty="0" err="1"/>
              <a:t>adası</a:t>
            </a:r>
            <a:r>
              <a:rPr lang="en-US" dirty="0"/>
              <a:t> </a:t>
            </a:r>
            <a:r>
              <a:rPr lang="en-US" dirty="0" err="1"/>
              <a:t>etkisinin</a:t>
            </a:r>
            <a:r>
              <a:rPr lang="en-US" dirty="0"/>
              <a:t> de </a:t>
            </a:r>
            <a:r>
              <a:rPr lang="en-US" dirty="0" err="1"/>
              <a:t>katkısıyla</a:t>
            </a:r>
            <a:r>
              <a:rPr lang="en-US" dirty="0"/>
              <a:t>, </a:t>
            </a:r>
            <a:r>
              <a:rPr lang="en-US" dirty="0" err="1"/>
              <a:t>özellikle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kentlerde</a:t>
            </a:r>
            <a:r>
              <a:rPr lang="en-US" dirty="0"/>
              <a:t>, </a:t>
            </a:r>
            <a:r>
              <a:rPr lang="en-US" dirty="0" err="1"/>
              <a:t>sıcak</a:t>
            </a:r>
            <a:r>
              <a:rPr lang="en-US" dirty="0"/>
              <a:t> </a:t>
            </a:r>
            <a:r>
              <a:rPr lang="en-US" dirty="0" err="1"/>
              <a:t>devredeki</a:t>
            </a:r>
            <a:r>
              <a:rPr lang="en-US" dirty="0"/>
              <a:t> </a:t>
            </a:r>
            <a:r>
              <a:rPr lang="en-US" dirty="0" err="1"/>
              <a:t>gece</a:t>
            </a:r>
            <a:r>
              <a:rPr lang="en-US" dirty="0"/>
              <a:t> </a:t>
            </a:r>
            <a:r>
              <a:rPr lang="en-US" dirty="0" err="1"/>
              <a:t>sıcaklıkları</a:t>
            </a:r>
            <a:r>
              <a:rPr lang="en-US" dirty="0"/>
              <a:t> </a:t>
            </a:r>
            <a:r>
              <a:rPr lang="en-US" dirty="0" err="1"/>
              <a:t>belirgin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biçimde</a:t>
            </a:r>
            <a:r>
              <a:rPr lang="en-US" dirty="0"/>
              <a:t> </a:t>
            </a:r>
            <a:r>
              <a:rPr lang="en-US" dirty="0" err="1"/>
              <a:t>artacak</a:t>
            </a:r>
            <a:r>
              <a:rPr lang="en-US" dirty="0"/>
              <a:t>; </a:t>
            </a:r>
            <a:r>
              <a:rPr lang="en-US" dirty="0" err="1"/>
              <a:t>bu</a:t>
            </a:r>
            <a:r>
              <a:rPr lang="en-US" dirty="0"/>
              <a:t> da, </a:t>
            </a:r>
            <a:r>
              <a:rPr lang="en-US" dirty="0" err="1"/>
              <a:t>havalandırma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soğutma</a:t>
            </a:r>
            <a:r>
              <a:rPr lang="en-US" dirty="0"/>
              <a:t> </a:t>
            </a:r>
            <a:r>
              <a:rPr lang="en-US" dirty="0" err="1"/>
              <a:t>amaçlı</a:t>
            </a:r>
            <a:r>
              <a:rPr lang="en-US" dirty="0"/>
              <a:t> </a:t>
            </a:r>
            <a:r>
              <a:rPr lang="en-US" dirty="0" err="1"/>
              <a:t>enerji</a:t>
            </a:r>
            <a:r>
              <a:rPr lang="en-US" dirty="0"/>
              <a:t> </a:t>
            </a:r>
            <a:r>
              <a:rPr lang="en-US" dirty="0" err="1"/>
              <a:t>tüketiminin</a:t>
            </a:r>
            <a:r>
              <a:rPr lang="en-US" dirty="0"/>
              <a:t> </a:t>
            </a:r>
            <a:r>
              <a:rPr lang="en-US" dirty="0" err="1"/>
              <a:t>artmasına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olabilecektir</a:t>
            </a:r>
            <a:r>
              <a:rPr lang="en-US" dirty="0"/>
              <a:t>;</a:t>
            </a:r>
          </a:p>
          <a:p>
            <a:r>
              <a:rPr lang="en-US" dirty="0"/>
              <a:t>Su </a:t>
            </a:r>
            <a:r>
              <a:rPr lang="en-US" dirty="0" err="1"/>
              <a:t>varlığındaki</a:t>
            </a:r>
            <a:r>
              <a:rPr lang="en-US" dirty="0"/>
              <a:t> </a:t>
            </a:r>
            <a:r>
              <a:rPr lang="en-US" dirty="0" err="1"/>
              <a:t>değişiklikten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ısı</a:t>
            </a:r>
            <a:r>
              <a:rPr lang="en-US" dirty="0"/>
              <a:t> </a:t>
            </a:r>
            <a:r>
              <a:rPr lang="en-US" dirty="0" err="1"/>
              <a:t>stresinden</a:t>
            </a:r>
            <a:r>
              <a:rPr lang="en-US" dirty="0"/>
              <a:t> </a:t>
            </a:r>
            <a:r>
              <a:rPr lang="en-US" dirty="0" err="1"/>
              <a:t>kaynaklanan</a:t>
            </a:r>
            <a:r>
              <a:rPr lang="en-US" dirty="0"/>
              <a:t> </a:t>
            </a:r>
            <a:r>
              <a:rPr lang="en-US" dirty="0" err="1"/>
              <a:t>enfeksiyonlar</a:t>
            </a:r>
            <a:r>
              <a:rPr lang="en-US" dirty="0"/>
              <a:t>, </a:t>
            </a:r>
            <a:r>
              <a:rPr lang="en-US" dirty="0" err="1"/>
              <a:t>özellikle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kentlerdeki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sorunlarını</a:t>
            </a:r>
            <a:r>
              <a:rPr lang="en-US" dirty="0"/>
              <a:t> </a:t>
            </a:r>
            <a:r>
              <a:rPr lang="en-US" dirty="0" err="1"/>
              <a:t>artırabilir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174835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Sera Gazı Etkisi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5" name="Content Placeholder 4" descr="sera-gazi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3" b="13783"/>
          <a:stretch>
            <a:fillRect/>
          </a:stretch>
        </p:blipFill>
        <p:spPr>
          <a:xfrm>
            <a:off x="467543" y="1124744"/>
            <a:ext cx="8641565" cy="4752528"/>
          </a:xfrm>
        </p:spPr>
      </p:pic>
      <p:pic>
        <p:nvPicPr>
          <p:cNvPr id="4" name="Resim 13" descr="AB_tr_en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4263" y="44625"/>
            <a:ext cx="1695475" cy="766974"/>
          </a:xfrm>
          <a:prstGeom prst="rect">
            <a:avLst/>
          </a:prstGeom>
          <a:noFill/>
        </p:spPr>
      </p:pic>
      <p:pic>
        <p:nvPicPr>
          <p:cNvPr id="3" name="Picture 2" descr="Ekran Resmi 2018-03-31 23.40.0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981700"/>
            <a:ext cx="7747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15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8351219" cy="5089024"/>
          </a:xfrm>
        </p:spPr>
      </p:pic>
      <p:pic>
        <p:nvPicPr>
          <p:cNvPr id="2" name="Picture 1" descr="Ekran Resmi 2018-03-31 23.40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97439"/>
            <a:ext cx="7747000" cy="876300"/>
          </a:xfrm>
          <a:prstGeom prst="rect">
            <a:avLst/>
          </a:prstGeom>
        </p:spPr>
      </p:pic>
      <p:pic>
        <p:nvPicPr>
          <p:cNvPr id="5" name="Resim 13" descr="AB_tr_en_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16632"/>
            <a:ext cx="1695475" cy="766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141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8351219" cy="5089024"/>
          </a:xfrm>
        </p:spPr>
      </p:pic>
      <p:pic>
        <p:nvPicPr>
          <p:cNvPr id="2" name="Picture 1" descr="Ekran Resmi 2018-03-31 23.40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97439"/>
            <a:ext cx="7747000" cy="876300"/>
          </a:xfrm>
          <a:prstGeom prst="rect">
            <a:avLst/>
          </a:prstGeom>
        </p:spPr>
      </p:pic>
      <p:pic>
        <p:nvPicPr>
          <p:cNvPr id="5" name="Resim 13" descr="AB_tr_en_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16632"/>
            <a:ext cx="1695475" cy="766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360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" name="Picture 1" descr="Ekran Resmi 2018-03-31 23.40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97439"/>
            <a:ext cx="7747000" cy="876300"/>
          </a:xfrm>
          <a:prstGeom prst="rect">
            <a:avLst/>
          </a:prstGeom>
        </p:spPr>
      </p:pic>
      <p:pic>
        <p:nvPicPr>
          <p:cNvPr id="5" name="Resim 13" descr="AB_tr_en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6632"/>
            <a:ext cx="1695475" cy="766974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7" b="1562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645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Atmosferdeki </a:t>
            </a:r>
            <a:r>
              <a:rPr lang="tr-TR" dirty="0" err="1" smtClean="0"/>
              <a:t>Kabondioksit</a:t>
            </a:r>
            <a:r>
              <a:rPr lang="tr-TR" dirty="0" smtClean="0"/>
              <a:t> Yoğunluğu</a:t>
            </a:r>
            <a:endParaRPr lang="tr-TR" dirty="0"/>
          </a:p>
        </p:txBody>
      </p:sp>
      <p:pic>
        <p:nvPicPr>
          <p:cNvPr id="2" name="Picture 1" descr="Ekran Resmi 2018-03-31 23.40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97439"/>
            <a:ext cx="7747000" cy="876300"/>
          </a:xfrm>
          <a:prstGeom prst="rect">
            <a:avLst/>
          </a:prstGeom>
        </p:spPr>
      </p:pic>
      <p:pic>
        <p:nvPicPr>
          <p:cNvPr id="5" name="Resim 13" descr="AB_tr_en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6632"/>
            <a:ext cx="1695475" cy="766974"/>
          </a:xfrm>
          <a:prstGeom prst="rect">
            <a:avLst/>
          </a:prstGeom>
          <a:noFill/>
        </p:spPr>
      </p:pic>
      <p:pic>
        <p:nvPicPr>
          <p:cNvPr id="8" name="Content Placeholder 3" descr="ppm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9" r="-45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023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Yeryüzü sıcaklık artışı- 2050</a:t>
            </a:r>
            <a:endParaRPr lang="tr-TR" dirty="0"/>
          </a:p>
        </p:txBody>
      </p:sp>
      <p:pic>
        <p:nvPicPr>
          <p:cNvPr id="2" name="Picture 1" descr="Ekran Resmi 2018-03-31 23.40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97439"/>
            <a:ext cx="7747000" cy="876300"/>
          </a:xfrm>
          <a:prstGeom prst="rect">
            <a:avLst/>
          </a:prstGeom>
        </p:spPr>
      </p:pic>
      <p:pic>
        <p:nvPicPr>
          <p:cNvPr id="5" name="Resim 13" descr="AB_tr_en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6632"/>
            <a:ext cx="1695475" cy="766974"/>
          </a:xfrm>
          <a:prstGeom prst="rect">
            <a:avLst/>
          </a:prstGeom>
          <a:noFill/>
        </p:spPr>
      </p:pic>
      <p:pic>
        <p:nvPicPr>
          <p:cNvPr id="7" name="Content Placeholder 3" descr="16-008-NASA-2015RecordWarmGlobalYearSince1880-20160120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0396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2187</TotalTime>
  <Words>792</Words>
  <Application>Microsoft Macintosh PowerPoint</Application>
  <PresentationFormat>On-screen Show (4:3)</PresentationFormat>
  <Paragraphs>60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Kadıköy Belediyesi Bütüncül ve Katılımcı İklim Eylemi Projesi </vt:lpstr>
      <vt:lpstr>İklim Değişikliği Tanım </vt:lpstr>
      <vt:lpstr> </vt:lpstr>
      <vt:lpstr>Sera Gazı Etkisi </vt:lpstr>
      <vt:lpstr>PowerPoint Presentation</vt:lpstr>
      <vt:lpstr>PowerPoint Presentation</vt:lpstr>
      <vt:lpstr>PowerPoint Presentation</vt:lpstr>
      <vt:lpstr>Atmosferdeki Kabondioksit Yoğunluğu</vt:lpstr>
      <vt:lpstr>Yeryüzü sıcaklık artışı- 2050</vt:lpstr>
      <vt:lpstr>En Sıcak Yazlar</vt:lpstr>
      <vt:lpstr>Yeryüzü sıcaklıkları Mevsimsel Döngü</vt:lpstr>
      <vt:lpstr>Kuzey Kutbu Deniz Buzları Hacmi </vt:lpstr>
      <vt:lpstr>Kuzey Kutbu Deniz Buzları Hacmi </vt:lpstr>
      <vt:lpstr>Sera Gazları</vt:lpstr>
      <vt:lpstr>PowerPoint Presentation</vt:lpstr>
      <vt:lpstr>İklim Değişikliğinin Etkileri</vt:lpstr>
      <vt:lpstr>İklim Değişikliğinin İnsan Sağlığına Etkileri</vt:lpstr>
      <vt:lpstr>PowerPoint Presentation</vt:lpstr>
      <vt:lpstr>PowerPoint Presentation</vt:lpstr>
      <vt:lpstr>İklim Değişikliği, Gıda ve Çiftçilik</vt:lpstr>
      <vt:lpstr>PowerPoint Presentation</vt:lpstr>
      <vt:lpstr>İkim Değişikliği Kırılganlık</vt:lpstr>
      <vt:lpstr>Aşırı Hava Olayları- DMÖ 2001-2011</vt:lpstr>
      <vt:lpstr>Yok olma tehdidi altındaki türler</vt:lpstr>
      <vt:lpstr>Küresel Sera Gazı Emisyonları</vt:lpstr>
      <vt:lpstr>Fosil Yakıt Şirketleri Emisyon Payları-1988-2015 </vt:lpstr>
      <vt:lpstr>Fosil Yakıt Şirketleri</vt:lpstr>
      <vt:lpstr>BM İklim Müzakereleri</vt:lpstr>
      <vt:lpstr>Paris Anlaşması 2015</vt:lpstr>
      <vt:lpstr>Paris Anlaşması 2015</vt:lpstr>
      <vt:lpstr>Paris Anlaşması 2015</vt:lpstr>
      <vt:lpstr>Türkiye’nin Sera Gazı Emisyonları</vt:lpstr>
      <vt:lpstr>Türkiye’de Fosil Yakıt Kullanımı (Algedik 2017)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Kentler ve İklim Değişikliği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PA409 Global Environmental Politics </dc:title>
  <dc:creator>Baris Baykan</dc:creator>
  <cp:lastModifiedBy>Ayse Ertugrul</cp:lastModifiedBy>
  <cp:revision>155</cp:revision>
  <dcterms:created xsi:type="dcterms:W3CDTF">2014-12-18T11:58:00Z</dcterms:created>
  <dcterms:modified xsi:type="dcterms:W3CDTF">2018-04-03T19:45:44Z</dcterms:modified>
</cp:coreProperties>
</file>